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7" r:id="rId5"/>
  </p:sldMasterIdLst>
  <p:notesMasterIdLst>
    <p:notesMasterId r:id="rId58"/>
  </p:notesMasterIdLst>
  <p:handoutMasterIdLst>
    <p:handoutMasterId r:id="rId59"/>
  </p:handoutMasterIdLst>
  <p:sldIdLst>
    <p:sldId id="382" r:id="rId6"/>
    <p:sldId id="366" r:id="rId7"/>
    <p:sldId id="451" r:id="rId8"/>
    <p:sldId id="706" r:id="rId9"/>
    <p:sldId id="701" r:id="rId10"/>
    <p:sldId id="708" r:id="rId11"/>
    <p:sldId id="719" r:id="rId12"/>
    <p:sldId id="710" r:id="rId13"/>
    <p:sldId id="718" r:id="rId14"/>
    <p:sldId id="709" r:id="rId15"/>
    <p:sldId id="720" r:id="rId16"/>
    <p:sldId id="684" r:id="rId17"/>
    <p:sldId id="721" r:id="rId18"/>
    <p:sldId id="722" r:id="rId19"/>
    <p:sldId id="723" r:id="rId20"/>
    <p:sldId id="724" r:id="rId21"/>
    <p:sldId id="726" r:id="rId22"/>
    <p:sldId id="725" r:id="rId23"/>
    <p:sldId id="727" r:id="rId24"/>
    <p:sldId id="728" r:id="rId25"/>
    <p:sldId id="729" r:id="rId26"/>
    <p:sldId id="734" r:id="rId27"/>
    <p:sldId id="730" r:id="rId28"/>
    <p:sldId id="731" r:id="rId29"/>
    <p:sldId id="732" r:id="rId30"/>
    <p:sldId id="735" r:id="rId31"/>
    <p:sldId id="736" r:id="rId32"/>
    <p:sldId id="733" r:id="rId33"/>
    <p:sldId id="737" r:id="rId34"/>
    <p:sldId id="738" r:id="rId35"/>
    <p:sldId id="739" r:id="rId36"/>
    <p:sldId id="740" r:id="rId37"/>
    <p:sldId id="683" r:id="rId38"/>
    <p:sldId id="694" r:id="rId39"/>
    <p:sldId id="695" r:id="rId40"/>
    <p:sldId id="741" r:id="rId41"/>
    <p:sldId id="751" r:id="rId42"/>
    <p:sldId id="752" r:id="rId43"/>
    <p:sldId id="753" r:id="rId44"/>
    <p:sldId id="743" r:id="rId45"/>
    <p:sldId id="744" r:id="rId46"/>
    <p:sldId id="745" r:id="rId47"/>
    <p:sldId id="746" r:id="rId48"/>
    <p:sldId id="747" r:id="rId49"/>
    <p:sldId id="748" r:id="rId50"/>
    <p:sldId id="705" r:id="rId51"/>
    <p:sldId id="656" r:id="rId52"/>
    <p:sldId id="749" r:id="rId53"/>
    <p:sldId id="715" r:id="rId54"/>
    <p:sldId id="716" r:id="rId55"/>
    <p:sldId id="717" r:id="rId56"/>
    <p:sldId id="750"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5DFE1"/>
    <a:srgbClr val="FCB040"/>
    <a:srgbClr val="2C407E"/>
    <a:srgbClr val="E9F7FA"/>
    <a:srgbClr val="999999"/>
    <a:srgbClr val="915FA8"/>
    <a:srgbClr val="31849B"/>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309" autoAdjust="0"/>
  </p:normalViewPr>
  <p:slideViewPr>
    <p:cSldViewPr snapToGrid="0">
      <p:cViewPr varScale="1">
        <p:scale>
          <a:sx n="99" d="100"/>
          <a:sy n="99" d="100"/>
        </p:scale>
        <p:origin x="858"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6EE7A52F-9D89-7442-A8E9-48D1527B5F6B}" type="datetimeFigureOut">
              <a:rPr lang="en-US" smtClean="0"/>
              <a:t>5/25/2023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299997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Development standards accompanied by exhibits and incorporating certain design guidelines as standards.  </a:t>
            </a:r>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9799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on Main and Richmond will be largely the same, except for the standards for minimum glazing (windows) and transparency.  On Main Street, which is more retail oriented more glazing.  On Richmond which is more office oriented, less glazing and transparency.  </a:t>
            </a:r>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28942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3554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standards on Main and Richmond will be largely the same, except for the standards for minimum glazing (windows) and transparency.  On Main Street, which is more retail oriented more glazing.  On Richmond which is more office oriented, less glazing and transparency.  </a:t>
            </a:r>
          </a:p>
          <a:p>
            <a:endParaRPr lang="en-US" dirty="0"/>
          </a:p>
          <a:p>
            <a:r>
              <a:rPr lang="en-US" dirty="0"/>
              <a:t>Grand Avenue is more office and residential oriented.  (incorporates larger parcels, including the Chase Bank and Rite Aid sites.  </a:t>
            </a:r>
          </a:p>
          <a:p>
            <a:r>
              <a:rPr lang="en-US" dirty="0"/>
              <a:t>Provisions regarding access (only one access point on Grand and moving parking away from Grand and Main (behind buildings)</a:t>
            </a:r>
          </a:p>
          <a:p>
            <a:r>
              <a:rPr lang="en-US" dirty="0"/>
              <a:t>Larger lot size presents an opportunity for larger developments including multi-family.  </a:t>
            </a: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81225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standards on Main and Richmond will be largely the same, except for the standards for minimum glazing (windows) and transparency.  On Main Street, which is more retail oriented more glazing.  On Richmond which is more office oriented, less glazing and transparency.  </a:t>
            </a:r>
          </a:p>
          <a:p>
            <a:endParaRPr lang="en-US" dirty="0"/>
          </a:p>
          <a:p>
            <a:r>
              <a:rPr lang="en-US" dirty="0"/>
              <a:t>Grand Avenue is more office and residential oriented.  (incorporates larger parcels, including the Chase Bank and Rite Aid sites.  </a:t>
            </a:r>
          </a:p>
          <a:p>
            <a:r>
              <a:rPr lang="en-US" dirty="0"/>
              <a:t>Provisions regarding access (only one access point on Grand and moving parking away from Grand and Main (behind buildings)</a:t>
            </a:r>
          </a:p>
          <a:p>
            <a:r>
              <a:rPr lang="en-US" dirty="0"/>
              <a:t>Larger lot size presents an opportunity for larger developments including multi-family.  </a:t>
            </a:r>
          </a:p>
          <a:p>
            <a:endParaRPr lang="en-US" dirty="0"/>
          </a:p>
          <a:p>
            <a:r>
              <a:rPr lang="en-US" dirty="0"/>
              <a:t>Civic Center</a:t>
            </a:r>
          </a:p>
          <a:p>
            <a:r>
              <a:rPr lang="en-US" dirty="0"/>
              <a:t>Maximum flexibility for setbacks and density</a:t>
            </a:r>
          </a:p>
          <a:p>
            <a:r>
              <a:rPr lang="en-US" dirty="0"/>
              <a:t>Recommended parking structure and new plaza space at Grand and Main</a:t>
            </a:r>
          </a:p>
          <a:p>
            <a:r>
              <a:rPr lang="en-US" dirty="0"/>
              <a:t>Three plazas: multi-use outdoor space (flexible) passive and active space, event space, shaded areas.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61656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93138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177053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a:t>
            </a:r>
          </a:p>
          <a:p>
            <a:pPr marL="220348" indent="-220348">
              <a:buAutoNum type="arabicParenR"/>
            </a:pPr>
            <a:r>
              <a:rPr lang="en-US" dirty="0"/>
              <a:t>Utilized existing standards primarily </a:t>
            </a:r>
          </a:p>
          <a:p>
            <a:pPr marL="220348" indent="-220348">
              <a:buAutoNum type="arabicParenR"/>
            </a:pPr>
            <a:r>
              <a:rPr lang="en-US" dirty="0"/>
              <a:t>Organized and formatted to be easy to read and understand</a:t>
            </a:r>
          </a:p>
          <a:p>
            <a:pPr marL="220348" indent="-220348">
              <a:buAutoNum type="arabicParenR"/>
            </a:pPr>
            <a:r>
              <a:rPr lang="en-US" dirty="0"/>
              <a:t>Expanded signage for non-street fronting uses (alleys and interior lot lines)</a:t>
            </a:r>
          </a:p>
          <a:p>
            <a:pPr marL="220348" indent="-220348">
              <a:buAutoNum type="arabicParenR"/>
            </a:pPr>
            <a:r>
              <a:rPr lang="en-US" dirty="0"/>
              <a:t>More specifics on A-frame signs.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4049884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Parking: </a:t>
            </a:r>
          </a:p>
          <a:p>
            <a:r>
              <a:rPr lang="en-US" dirty="0"/>
              <a:t>Keep exemption for changes in use with a limit up to 10,000 </a:t>
            </a:r>
            <a:r>
              <a:rPr lang="en-US" dirty="0" err="1"/>
              <a:t>s.f.</a:t>
            </a:r>
            <a:r>
              <a:rPr lang="en-US" dirty="0"/>
              <a:t> The specific plan will include larger properties with larger developments, which should provide </a:t>
            </a:r>
            <a:r>
              <a:rPr lang="en-US" dirty="0" err="1"/>
              <a:t>add’l</a:t>
            </a:r>
            <a:r>
              <a:rPr lang="en-US" dirty="0"/>
              <a:t> parking</a:t>
            </a:r>
          </a:p>
          <a:p>
            <a:r>
              <a:rPr lang="en-US" dirty="0"/>
              <a:t>Significant reductions in parking requirements for most uses.  These are some of the examples.  The intent behind the proposed reduction is two-fold: 1) to encourage/facilitate new development and filling vacancies 2) Adequate parking in the near term, provision of public structures in the long term, and 3) larger developments (along grand would provide parking at a higher rate</a:t>
            </a:r>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45760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Outdoor dining</a:t>
            </a:r>
          </a:p>
          <a:p>
            <a:pPr marL="220348" indent="-220348">
              <a:buAutoNum type="arabicParenR"/>
            </a:pPr>
            <a:r>
              <a:rPr lang="en-US" dirty="0"/>
              <a:t>Barrier height, material, maintenance/appearance</a:t>
            </a:r>
          </a:p>
          <a:p>
            <a:pPr marL="220348" indent="-220348">
              <a:buAutoNum type="arabicParenR"/>
            </a:pPr>
            <a:r>
              <a:rPr lang="en-US" dirty="0"/>
              <a:t>Furniture material, colors, shape, durability</a:t>
            </a:r>
          </a:p>
          <a:p>
            <a:pPr marL="220348" indent="-220348">
              <a:buAutoNum type="arabicParenR"/>
            </a:pPr>
            <a:r>
              <a:rPr lang="en-US" dirty="0"/>
              <a:t>Umbrellas height, colors, size/shape, material, </a:t>
            </a:r>
          </a:p>
          <a:p>
            <a:pPr marL="220348" indent="-220348">
              <a:buAutoNum type="arabicParenR"/>
            </a:pPr>
            <a:r>
              <a:rPr lang="en-US" dirty="0"/>
              <a:t>Lighting Height, Color, supports, power cords, </a:t>
            </a:r>
          </a:p>
          <a:p>
            <a:pPr marL="220348" indent="-220348">
              <a:buAutoNum type="arabicParenR"/>
            </a:pPr>
            <a:r>
              <a:rPr lang="en-US" dirty="0"/>
              <a:t>Pedestrian access: 6-foot clear passage area adjacent to the curb</a:t>
            </a:r>
          </a:p>
          <a:p>
            <a:pPr marL="220348" indent="-220348">
              <a:buAutoNum type="arabicParenR"/>
            </a:pPr>
            <a:endParaRPr lang="en-US" dirty="0"/>
          </a:p>
          <a:p>
            <a:pPr marL="220348" indent="-220348">
              <a:buAutoNum type="arabicParenR"/>
            </a:pPr>
            <a:r>
              <a:rPr lang="en-US" dirty="0"/>
              <a:t>Parklets, part of future program: </a:t>
            </a:r>
          </a:p>
          <a:p>
            <a:pPr marL="661043" lvl="1" indent="-220348">
              <a:buAutoNum type="arabicParenR"/>
            </a:pPr>
            <a:r>
              <a:rPr lang="en-US" dirty="0"/>
              <a:t>Staff to come back with program parameters separately.</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159631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74254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Pedestrian: Two-thirds of our survey respondents listed walkability as one of their top priorities</a:t>
            </a:r>
          </a:p>
          <a:p>
            <a:r>
              <a:rPr lang="en-US" dirty="0"/>
              <a:t>This chapter includes several recommended improvements to provide for pedestrian safety and comfort.  </a:t>
            </a:r>
          </a:p>
          <a:p>
            <a:r>
              <a:rPr lang="en-US" dirty="0"/>
              <a:t>ADA improvements, ped crossing improvements, midblock crosswalk, paseo/alley improvements and WAYFINDING</a:t>
            </a:r>
          </a:p>
          <a:p>
            <a:endParaRPr lang="en-US" dirty="0"/>
          </a:p>
          <a:p>
            <a:r>
              <a:rPr lang="en-US" dirty="0"/>
              <a:t>Bike Wayfinding – consistent with and in addition to the City’s bike Master Plan</a:t>
            </a:r>
          </a:p>
          <a:p>
            <a:endParaRPr lang="en-US" dirty="0"/>
          </a:p>
          <a:p>
            <a:r>
              <a:rPr lang="en-US" dirty="0"/>
              <a:t>Public Transit – resume lunch-time shuttle and expand hours of service to the evening.  In the long term working with BCT to increase frequency of service. </a:t>
            </a:r>
          </a:p>
          <a:p>
            <a:r>
              <a:rPr lang="en-US" dirty="0"/>
              <a:t>Improve bus stops with amenities (bench, shelter, waste bins), and increase the length of the red-curb zone.</a:t>
            </a:r>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101203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358679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617662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3545614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r>
              <a:rPr lang="en-US" dirty="0"/>
              <a:t>Grand (100 feet), between Main and Concord and also east of Main with wider median.  </a:t>
            </a:r>
          </a:p>
          <a:p>
            <a:r>
              <a:rPr lang="en-US" dirty="0"/>
              <a:t>Today it has curb parking, a median and median parking, and two lanes in each direction</a:t>
            </a:r>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3067203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preferred alternative would extend the sidewalk, add angled parking at the curb, maintain one lane in each direction and eliminate the median parking.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3536181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alternatives provided: </a:t>
            </a:r>
          </a:p>
          <a:p>
            <a:r>
              <a:rPr lang="en-US" dirty="0"/>
              <a:t>1) Widen the sidewalks, maintain parallel parking, add dedicated bike lane (buffered), maintain one lane in each direction and widen the median.  The alternative promotes pedestrian activity, safer bicycle circulation, beautifying the row, and slowing down traffic in downtown.  </a:t>
            </a:r>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973128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alternatives provided: </a:t>
            </a:r>
          </a:p>
          <a:p>
            <a:r>
              <a:rPr lang="en-US" dirty="0"/>
              <a:t>1) Widen the sidewalks, maintain parallel parking, add dedicated bike lane (buffered), maintain one lane in each direction and widen the median.  The alternative promotes pedestrian activity, safer bicycle circulation, beautifying the row, and slowing down traffic in downtown.  </a:t>
            </a:r>
          </a:p>
          <a:p>
            <a:r>
              <a:rPr lang="en-US" dirty="0"/>
              <a:t>2) The second alternative involves a separated bike path, adding angled parking at the curb and keeping one lane in each direction, median parking is eliminated, and sidewalks remain at same width.  (bicycle-focused alternative) </a:t>
            </a:r>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2785387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is parking on both sides and two travel lanes (narrow </a:t>
            </a:r>
            <a:r>
              <a:rPr lang="en-US" dirty="0" err="1"/>
              <a:t>sidwalks</a:t>
            </a:r>
            <a:r>
              <a:rPr lang="en-US" dirty="0"/>
              <a:t>)</a:t>
            </a:r>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3176575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improve on the pedestrian and outdoor dining experience, the preferred alternative eliminates the </a:t>
            </a:r>
            <a:r>
              <a:rPr lang="en-US" dirty="0" err="1"/>
              <a:t>onstreet</a:t>
            </a:r>
            <a:r>
              <a:rPr lang="en-US" dirty="0"/>
              <a:t> parking between Franklin and Grand and widening the sidewalk area</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111691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summary of work up to today</a:t>
            </a:r>
          </a:p>
          <a:p>
            <a:endParaRPr lang="en-US" dirty="0"/>
          </a:p>
          <a:p>
            <a:r>
              <a:rPr lang="en-US" dirty="0"/>
              <a:t>Specific Plan Contents – Summary of each chapter</a:t>
            </a:r>
          </a:p>
          <a:p>
            <a:endParaRPr lang="en-US" dirty="0"/>
          </a:p>
          <a:p>
            <a:r>
              <a:rPr lang="en-US" dirty="0"/>
              <a:t>Highlights – go over the major changes in the document, permitted uses, development standards, public improvements</a:t>
            </a:r>
          </a:p>
          <a:p>
            <a:endParaRPr lang="en-US" dirty="0"/>
          </a:p>
          <a:p>
            <a:r>
              <a:rPr lang="en-US" dirty="0"/>
              <a:t>Questions – Planning commission and public comments </a:t>
            </a:r>
          </a:p>
          <a:p>
            <a:endParaRPr lang="en-US" dirty="0"/>
          </a:p>
          <a:p>
            <a:r>
              <a:rPr lang="en-US" dirty="0"/>
              <a:t>Next steps- steps between today and public hearings/adoption</a:t>
            </a: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168890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r>
              <a:rPr lang="en-US" dirty="0"/>
              <a:t>AN alternative that is more ambitious is to completely close off the street to create a Pedestrian Mall concept (permit emergency access)</a:t>
            </a:r>
          </a:p>
          <a:p>
            <a:pPr defTabSz="881390"/>
            <a:r>
              <a:rPr lang="en-US" dirty="0"/>
              <a:t>This includes widening the sidewalks and closing off the street at Grand and Franklin</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48960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Protected left turn phases to signaled intersections</a:t>
            </a:r>
          </a:p>
          <a:p>
            <a:r>
              <a:rPr lang="en-US" dirty="0"/>
              <a:t>Add stop signs and stop bars on stop controlled intersections with side streets/alleys</a:t>
            </a:r>
          </a:p>
          <a:p>
            <a:endParaRPr lang="en-US" dirty="0"/>
          </a:p>
          <a:p>
            <a:r>
              <a:rPr lang="en-US" dirty="0"/>
              <a:t>Main Street – improvements (decorative paving)</a:t>
            </a:r>
          </a:p>
          <a:p>
            <a:r>
              <a:rPr lang="en-US" dirty="0"/>
              <a:t>Richmond – at a minimum add removable bollards to allow for future temp closures for events </a:t>
            </a:r>
          </a:p>
          <a:p>
            <a:r>
              <a:rPr lang="en-US" dirty="0"/>
              <a:t>Consider permanent closure</a:t>
            </a:r>
          </a:p>
          <a:p>
            <a:endParaRPr lang="en-US" dirty="0"/>
          </a:p>
          <a:p>
            <a:r>
              <a:rPr lang="en-US" dirty="0"/>
              <a:t>Alleys, public art, tree and landscape enhancement, entry elements, lighting, better screening of trash/recycling receptacles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2322896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parking, we had review some of this information at your study session in November: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1643675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parking analysis showed that there is generally adequate parking today and in the short term to accommodate parking demand.  Generally, the intent of the Specific Plan is to require parking onsite for future large development projects, provide  </a:t>
            </a:r>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2079749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Promote shared-parking and wayfinding for off-street parking</a:t>
            </a:r>
          </a:p>
          <a:p>
            <a:r>
              <a:rPr lang="en-US" dirty="0"/>
              <a:t>Make on-street parking improvements including delineating parking spaces and expand use of angled parking.  We covered some of the areas where angled parking could be provided in the various street improvement concepts a bit earlier. </a:t>
            </a:r>
          </a:p>
          <a:p>
            <a:r>
              <a:rPr lang="en-US" dirty="0"/>
              <a:t>AND</a:t>
            </a:r>
          </a:p>
          <a:p>
            <a:r>
              <a:rPr lang="en-US" dirty="0"/>
              <a:t>Public parking structures</a:t>
            </a:r>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3281945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2826637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1677592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potential gateway sign locations</a:t>
            </a:r>
          </a:p>
          <a:p>
            <a:endParaRPr lang="en-US" dirty="0"/>
          </a:p>
          <a:p>
            <a:r>
              <a:rPr lang="en-US" dirty="0"/>
              <a:t>These are examples of vehicular and pedestrian wayfinding signs.</a:t>
            </a:r>
          </a:p>
        </p:txBody>
      </p:sp>
      <p:sp>
        <p:nvSpPr>
          <p:cNvPr id="4" name="Slide Number Placeholder 3"/>
          <p:cNvSpPr>
            <a:spLocks noGrp="1"/>
          </p:cNvSpPr>
          <p:nvPr>
            <p:ph type="sldNum" sz="quarter" idx="5"/>
          </p:nvPr>
        </p:nvSpPr>
        <p:spPr/>
        <p:txBody>
          <a:bodyPr/>
          <a:lstStyle/>
          <a:p>
            <a:fld id="{A89C7E07-3C67-C64C-8DA0-0404F6303970}" type="slidenum">
              <a:rPr lang="en-US" smtClean="0"/>
              <a:t>37</a:t>
            </a:fld>
            <a:endParaRPr lang="en-US" dirty="0"/>
          </a:p>
        </p:txBody>
      </p:sp>
    </p:spTree>
    <p:extLst>
      <p:ext uri="{BB962C8B-B14F-4D97-AF65-F5344CB8AC3E}">
        <p14:creationId xmlns:p14="http://schemas.microsoft.com/office/powerpoint/2010/main" val="3578630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Streetscape and pedestrian amenities would include furniture, waste receptables, tree grates, bike racks, bus shelters, lighting, decorative paving, etc. </a:t>
            </a:r>
          </a:p>
        </p:txBody>
      </p:sp>
      <p:sp>
        <p:nvSpPr>
          <p:cNvPr id="4" name="Slide Number Placeholder 3"/>
          <p:cNvSpPr>
            <a:spLocks noGrp="1"/>
          </p:cNvSpPr>
          <p:nvPr>
            <p:ph type="sldNum" sz="quarter" idx="5"/>
          </p:nvPr>
        </p:nvSpPr>
        <p:spPr/>
        <p:txBody>
          <a:bodyPr/>
          <a:lstStyle/>
          <a:p>
            <a:fld id="{A89C7E07-3C67-C64C-8DA0-0404F6303970}" type="slidenum">
              <a:rPr lang="en-US" smtClean="0"/>
              <a:t>38</a:t>
            </a:fld>
            <a:endParaRPr lang="en-US" dirty="0"/>
          </a:p>
        </p:txBody>
      </p:sp>
    </p:spTree>
    <p:extLst>
      <p:ext uri="{BB962C8B-B14F-4D97-AF65-F5344CB8AC3E}">
        <p14:creationId xmlns:p14="http://schemas.microsoft.com/office/powerpoint/2010/main" val="581642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Streetscape and pedestrian amenities would include furniture, waste receptables, tree grates, bike racks, bus shelters, lighting, decorative paving, etc. </a:t>
            </a:r>
          </a:p>
          <a:p>
            <a:endParaRPr lang="en-US" dirty="0"/>
          </a:p>
          <a:p>
            <a:r>
              <a:rPr lang="en-US" dirty="0"/>
              <a:t>These are some examples of the types of art and landscaping that could be added in public spaces and along streets. </a:t>
            </a:r>
          </a:p>
        </p:txBody>
      </p:sp>
      <p:sp>
        <p:nvSpPr>
          <p:cNvPr id="4" name="Slide Number Placeholder 3"/>
          <p:cNvSpPr>
            <a:spLocks noGrp="1"/>
          </p:cNvSpPr>
          <p:nvPr>
            <p:ph type="sldNum" sz="quarter" idx="5"/>
          </p:nvPr>
        </p:nvSpPr>
        <p:spPr/>
        <p:txBody>
          <a:bodyPr/>
          <a:lstStyle/>
          <a:p>
            <a:fld id="{A89C7E07-3C67-C64C-8DA0-0404F6303970}" type="slidenum">
              <a:rPr lang="en-US" smtClean="0"/>
              <a:t>39</a:t>
            </a:fld>
            <a:endParaRPr lang="en-US" dirty="0"/>
          </a:p>
        </p:txBody>
      </p:sp>
    </p:spTree>
    <p:extLst>
      <p:ext uri="{BB962C8B-B14F-4D97-AF65-F5344CB8AC3E}">
        <p14:creationId xmlns:p14="http://schemas.microsoft.com/office/powerpoint/2010/main" val="339395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conditions:</a:t>
            </a:r>
          </a:p>
          <a:p>
            <a:r>
              <a:rPr lang="en-US" dirty="0"/>
              <a:t>Studied existing documents </a:t>
            </a:r>
          </a:p>
          <a:p>
            <a:r>
              <a:rPr lang="en-US" dirty="0"/>
              <a:t>Real Estate Market Demand assessment</a:t>
            </a:r>
          </a:p>
          <a:p>
            <a:r>
              <a:rPr lang="en-US" dirty="0"/>
              <a:t>Traffic assessment (opportunities and constraints)</a:t>
            </a:r>
          </a:p>
          <a:p>
            <a:r>
              <a:rPr lang="en-US" dirty="0"/>
              <a:t>Parking assessment </a:t>
            </a:r>
          </a:p>
          <a:p>
            <a:r>
              <a:rPr lang="en-US" dirty="0"/>
              <a:t>Historic Resources assessment</a:t>
            </a:r>
          </a:p>
          <a:p>
            <a:endParaRPr lang="en-US" dirty="0"/>
          </a:p>
          <a:p>
            <a:r>
              <a:rPr lang="en-US" dirty="0"/>
              <a:t>Community outreach: </a:t>
            </a:r>
          </a:p>
          <a:p>
            <a:r>
              <a:rPr lang="en-US" dirty="0"/>
              <a:t>Two rounds of stakeholder interviews</a:t>
            </a:r>
          </a:p>
          <a:p>
            <a:r>
              <a:rPr lang="en-US" dirty="0"/>
              <a:t>Community survey (May-July 2022)</a:t>
            </a:r>
          </a:p>
          <a:p>
            <a:r>
              <a:rPr lang="en-US" dirty="0"/>
              <a:t>Community workshop (June 2022)</a:t>
            </a:r>
          </a:p>
          <a:p>
            <a:pPr defTabSz="881390">
              <a:defRPr/>
            </a:pPr>
            <a:r>
              <a:rPr lang="en-US" dirty="0"/>
              <a:t>Design concept development (Fall 2022)</a:t>
            </a:r>
          </a:p>
          <a:p>
            <a:pPr defTabSz="881390">
              <a:defRPr/>
            </a:pPr>
            <a:r>
              <a:rPr lang="en-US" dirty="0"/>
              <a:t>Presentation to Rotary club</a:t>
            </a:r>
          </a:p>
          <a:p>
            <a:r>
              <a:rPr lang="en-US" dirty="0"/>
              <a:t>Community workshop (November 2022)</a:t>
            </a:r>
          </a:p>
          <a:p>
            <a:endParaRPr lang="en-US" dirty="0"/>
          </a:p>
          <a:p>
            <a:r>
              <a:rPr lang="en-US" dirty="0"/>
              <a:t>CEQA: </a:t>
            </a:r>
          </a:p>
          <a:p>
            <a:r>
              <a:rPr lang="en-US" dirty="0"/>
              <a:t>The market demand, community feedback, design concepts, produced an overall project description and development build out projection so we could initiate the environmental review process</a:t>
            </a:r>
          </a:p>
          <a:p>
            <a:r>
              <a:rPr lang="en-US" dirty="0"/>
              <a:t>Drafted an initial study, released in January 2023, held a scoping meeting in February, and have continued to work on a draft DSP</a:t>
            </a:r>
          </a:p>
          <a:p>
            <a:r>
              <a:rPr lang="en-US" dirty="0"/>
              <a:t>Draft DSP made public last week and will be available for several weeks for the public to review and comment</a:t>
            </a:r>
          </a:p>
          <a:p>
            <a:r>
              <a:rPr lang="en-US" dirty="0"/>
              <a:t>Tonight’s meeting is intended to introduce/describe the draft document to the public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4014181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380841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41</a:t>
            </a:fld>
            <a:endParaRPr lang="en-US" dirty="0"/>
          </a:p>
        </p:txBody>
      </p:sp>
    </p:spTree>
    <p:extLst>
      <p:ext uri="{BB962C8B-B14F-4D97-AF65-F5344CB8AC3E}">
        <p14:creationId xmlns:p14="http://schemas.microsoft.com/office/powerpoint/2010/main" val="4025281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42</a:t>
            </a:fld>
            <a:endParaRPr lang="en-US" dirty="0"/>
          </a:p>
        </p:txBody>
      </p:sp>
    </p:spTree>
    <p:extLst>
      <p:ext uri="{BB962C8B-B14F-4D97-AF65-F5344CB8AC3E}">
        <p14:creationId xmlns:p14="http://schemas.microsoft.com/office/powerpoint/2010/main" val="3337870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administration chapter essentially describes how the Specific Plan will be used.</a:t>
            </a:r>
          </a:p>
          <a:p>
            <a:endParaRPr lang="en-US" dirty="0"/>
          </a:p>
          <a:p>
            <a:r>
              <a:rPr lang="en-US" dirty="0"/>
              <a:t>How its provisions will be interpreted</a:t>
            </a:r>
          </a:p>
          <a:p>
            <a:r>
              <a:rPr lang="en-US" dirty="0"/>
              <a:t>How nonconforming uses or buildings will be handled</a:t>
            </a:r>
          </a:p>
          <a:p>
            <a:r>
              <a:rPr lang="en-US" dirty="0"/>
              <a:t>How exceptions ( or adjustments) will be reviewed</a:t>
            </a:r>
          </a:p>
          <a:p>
            <a:r>
              <a:rPr lang="en-US" dirty="0"/>
              <a:t>When design review will be conducted, which will involve similar to today three levels of review, staff, director, and Planning Commission for larger projects.  The director will have some more authority to approve design review applications. </a:t>
            </a:r>
          </a:p>
          <a:p>
            <a:r>
              <a:rPr lang="en-US" dirty="0"/>
              <a:t>Environmental.  Staff is working on a Program Level EIR, which will cover the analysis in some areas and reduce the needs for full analysis of each individual development project that comes through.  </a:t>
            </a:r>
          </a:p>
        </p:txBody>
      </p:sp>
      <p:sp>
        <p:nvSpPr>
          <p:cNvPr id="4" name="Slide Number Placeholder 3"/>
          <p:cNvSpPr>
            <a:spLocks noGrp="1"/>
          </p:cNvSpPr>
          <p:nvPr>
            <p:ph type="sldNum" sz="quarter" idx="5"/>
          </p:nvPr>
        </p:nvSpPr>
        <p:spPr/>
        <p:txBody>
          <a:bodyPr/>
          <a:lstStyle/>
          <a:p>
            <a:fld id="{A89C7E07-3C67-C64C-8DA0-0404F6303970}" type="slidenum">
              <a:rPr lang="en-US" smtClean="0"/>
              <a:t>43</a:t>
            </a:fld>
            <a:endParaRPr lang="en-US" dirty="0"/>
          </a:p>
        </p:txBody>
      </p:sp>
    </p:spTree>
    <p:extLst>
      <p:ext uri="{BB962C8B-B14F-4D97-AF65-F5344CB8AC3E}">
        <p14:creationId xmlns:p14="http://schemas.microsoft.com/office/powerpoint/2010/main" val="915497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44</a:t>
            </a:fld>
            <a:endParaRPr lang="en-US" dirty="0"/>
          </a:p>
        </p:txBody>
      </p:sp>
    </p:spTree>
    <p:extLst>
      <p:ext uri="{BB962C8B-B14F-4D97-AF65-F5344CB8AC3E}">
        <p14:creationId xmlns:p14="http://schemas.microsoft.com/office/powerpoint/2010/main" val="416413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45</a:t>
            </a:fld>
            <a:endParaRPr lang="en-US" dirty="0"/>
          </a:p>
        </p:txBody>
      </p:sp>
    </p:spTree>
    <p:extLst>
      <p:ext uri="{BB962C8B-B14F-4D97-AF65-F5344CB8AC3E}">
        <p14:creationId xmlns:p14="http://schemas.microsoft.com/office/powerpoint/2010/main" val="3718013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2471752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47</a:t>
            </a:fld>
            <a:endParaRPr lang="en-US" dirty="0"/>
          </a:p>
        </p:txBody>
      </p:sp>
    </p:spTree>
    <p:extLst>
      <p:ext uri="{BB962C8B-B14F-4D97-AF65-F5344CB8AC3E}">
        <p14:creationId xmlns:p14="http://schemas.microsoft.com/office/powerpoint/2010/main" val="2601419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private realm, </a:t>
            </a:r>
          </a:p>
        </p:txBody>
      </p:sp>
      <p:sp>
        <p:nvSpPr>
          <p:cNvPr id="4" name="Slide Number Placeholder 3"/>
          <p:cNvSpPr>
            <a:spLocks noGrp="1"/>
          </p:cNvSpPr>
          <p:nvPr>
            <p:ph type="sldNum" sz="quarter" idx="5"/>
          </p:nvPr>
        </p:nvSpPr>
        <p:spPr/>
        <p:txBody>
          <a:bodyPr/>
          <a:lstStyle/>
          <a:p>
            <a:fld id="{A89C7E07-3C67-C64C-8DA0-0404F6303970}" type="slidenum">
              <a:rPr lang="en-US" smtClean="0"/>
              <a:t>48</a:t>
            </a:fld>
            <a:endParaRPr lang="en-US" dirty="0"/>
          </a:p>
        </p:txBody>
      </p:sp>
    </p:spTree>
    <p:extLst>
      <p:ext uri="{BB962C8B-B14F-4D97-AF65-F5344CB8AC3E}">
        <p14:creationId xmlns:p14="http://schemas.microsoft.com/office/powerpoint/2010/main" val="1733599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49</a:t>
            </a:fld>
            <a:endParaRPr lang="en-US" dirty="0"/>
          </a:p>
        </p:txBody>
      </p:sp>
    </p:spTree>
    <p:extLst>
      <p:ext uri="{BB962C8B-B14F-4D97-AF65-F5344CB8AC3E}">
        <p14:creationId xmlns:p14="http://schemas.microsoft.com/office/powerpoint/2010/main" val="147572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480856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50</a:t>
            </a:fld>
            <a:endParaRPr lang="en-US" dirty="0"/>
          </a:p>
        </p:txBody>
      </p:sp>
    </p:spTree>
    <p:extLst>
      <p:ext uri="{BB962C8B-B14F-4D97-AF65-F5344CB8AC3E}">
        <p14:creationId xmlns:p14="http://schemas.microsoft.com/office/powerpoint/2010/main" val="18884541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51</a:t>
            </a:fld>
            <a:endParaRPr lang="en-US" dirty="0"/>
          </a:p>
        </p:txBody>
      </p:sp>
    </p:spTree>
    <p:extLst>
      <p:ext uri="{BB962C8B-B14F-4D97-AF65-F5344CB8AC3E}">
        <p14:creationId xmlns:p14="http://schemas.microsoft.com/office/powerpoint/2010/main" val="3924021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52</a:t>
            </a:fld>
            <a:endParaRPr lang="en-US" dirty="0"/>
          </a:p>
        </p:txBody>
      </p:sp>
    </p:spTree>
    <p:extLst>
      <p:ext uri="{BB962C8B-B14F-4D97-AF65-F5344CB8AC3E}">
        <p14:creationId xmlns:p14="http://schemas.microsoft.com/office/powerpoint/2010/main" val="236838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is to replace the existing Specific Plan, establish a new or updated vision for the downtown and put in place the regulations and plans to realize that vision</a:t>
            </a:r>
          </a:p>
          <a:p>
            <a:endParaRPr lang="en-US" dirty="0"/>
          </a:p>
          <a:p>
            <a:r>
              <a:rPr lang="en-US" dirty="0"/>
              <a:t>Downtown is the heart of El Segundo, and it provides an attractive destination for all families to stay, play, and relax. Building from this starting point, the vision –based on our research and the  input we received so far - is to create an economically prosperous Downtown with a mix of uses, entertainment options, and other elements that tie the community together. More specifically, the Specific Plan’s goal is to create a balance of uses to help Downtown reach its optimal potential and to provide direction for streetscape improvements, outdoor gathering spaces, mobility and other enhancements that will make the Downtown a unique and inviting environment that also highlights its historical and cultural roots.</a:t>
            </a:r>
          </a:p>
          <a:p>
            <a:endParaRPr lang="en-US" dirty="0"/>
          </a:p>
          <a:p>
            <a:r>
              <a:rPr lang="en-US" dirty="0"/>
              <a:t>The introduction and vision chapter of the Specific Plan elaborates more on this with some principles for private and public improvements.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367755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private realm, chapter the Plan regulates land uses and development standards, but it all starts with zoning.  There are four distinct zones (list them) </a:t>
            </a:r>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61968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private realm, regulated permitted uses and development standards </a:t>
            </a:r>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2818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private realm, </a:t>
            </a:r>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07556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3248"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Tree>
    <p:extLst>
      <p:ext uri="{BB962C8B-B14F-4D97-AF65-F5344CB8AC3E}">
        <p14:creationId xmlns:p14="http://schemas.microsoft.com/office/powerpoint/2010/main" val="20271085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May 25, 2023</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May 25, 2023</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May 25, 2023</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transition spd="slow">
    <p:fade/>
  </p:transition>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Plain White">
    <p:spTree>
      <p:nvGrpSpPr>
        <p:cNvPr id="1" name=""/>
        <p:cNvGrpSpPr/>
        <p:nvPr/>
      </p:nvGrpSpPr>
      <p:grpSpPr>
        <a:xfrm>
          <a:off x="0" y="0"/>
          <a:ext cx="0" cy="0"/>
          <a:chOff x="0" y="0"/>
          <a:chExt cx="0" cy="0"/>
        </a:xfrm>
      </p:grpSpPr>
      <p:sp>
        <p:nvSpPr>
          <p:cNvPr id="9" name="Content Placeholder 2"/>
          <p:cNvSpPr>
            <a:spLocks noGrp="1"/>
          </p:cNvSpPr>
          <p:nvPr>
            <p:ph idx="1"/>
          </p:nvPr>
        </p:nvSpPr>
        <p:spPr>
          <a:xfrm>
            <a:off x="1097280" y="1144586"/>
            <a:ext cx="10058400" cy="4367690"/>
          </a:xfrm>
        </p:spPr>
        <p:txBody>
          <a:bodyPr/>
          <a:lstStyle>
            <a:lvl1pPr marL="457200" indent="-457200">
              <a:buFont typeface="Wingdings" panose="05000000000000000000" pitchFamily="2" charset="2"/>
              <a:buChar char="§"/>
              <a:defRPr sz="3200">
                <a:solidFill>
                  <a:schemeClr val="tx1">
                    <a:lumMod val="65000"/>
                    <a:lumOff val="35000"/>
                  </a:schemeClr>
                </a:solidFill>
              </a:defRPr>
            </a:lvl1pPr>
            <a:lvl2pPr marL="544068" indent="-342900">
              <a:buFont typeface="Wingdings" panose="05000000000000000000" pitchFamily="2" charset="2"/>
              <a:buChar char="§"/>
              <a:defRPr sz="2400">
                <a:solidFill>
                  <a:schemeClr val="tx1">
                    <a:lumMod val="65000"/>
                    <a:lumOff val="35000"/>
                  </a:schemeClr>
                </a:solidFill>
              </a:defRPr>
            </a:lvl2pPr>
            <a:lvl3pPr marL="726948" indent="-342900">
              <a:buFont typeface="Wingdings" panose="05000000000000000000" pitchFamily="2" charset="2"/>
              <a:buChar char="§"/>
              <a:defRPr sz="2000">
                <a:solidFill>
                  <a:schemeClr val="tx1">
                    <a:lumMod val="65000"/>
                    <a:lumOff val="35000"/>
                  </a:schemeClr>
                </a:solidFill>
              </a:defRPr>
            </a:lvl3pPr>
            <a:lvl4pPr marL="852678" indent="-285750">
              <a:buFont typeface="Wingdings" panose="05000000000000000000" pitchFamily="2" charset="2"/>
              <a:buChar char="§"/>
              <a:defRPr>
                <a:solidFill>
                  <a:schemeClr val="tx1">
                    <a:lumMod val="65000"/>
                    <a:lumOff val="35000"/>
                  </a:schemeClr>
                </a:solidFill>
              </a:defRPr>
            </a:lvl4pPr>
            <a:lvl5pPr marL="1035558" indent="-285750">
              <a:buFont typeface="Wingdings" panose="05000000000000000000" pitchFamily="2" charset="2"/>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1188720" y="1021612"/>
            <a:ext cx="9875520" cy="0"/>
          </a:xfrm>
          <a:prstGeom prst="line">
            <a:avLst/>
          </a:prstGeom>
          <a:ln w="31750">
            <a:solidFill>
              <a:srgbClr val="F5822B"/>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1097280" y="326746"/>
            <a:ext cx="10058400" cy="694866"/>
          </a:xfrm>
        </p:spPr>
        <p:txBody>
          <a:bodyPr/>
          <a:lstStyle>
            <a:lvl1pPr marL="0">
              <a:defRPr u="none">
                <a:solidFill>
                  <a:srgbClr val="4C4F54"/>
                </a:solidFill>
              </a:defRPr>
            </a:lvl1pPr>
          </a:lstStyle>
          <a:p>
            <a:r>
              <a:rPr lang="en-US" dirty="0"/>
              <a:t>Click to ADD TEXT</a:t>
            </a:r>
          </a:p>
        </p:txBody>
      </p:sp>
      <p:pic>
        <p:nvPicPr>
          <p:cNvPr id="6" name="Picture 5">
            <a:extLst>
              <a:ext uri="{FF2B5EF4-FFF2-40B4-BE49-F238E27FC236}">
                <a16:creationId xmlns:a16="http://schemas.microsoft.com/office/drawing/2014/main" id="{14F65FDC-19C0-43CB-897C-B7EE8565AA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 y="5798470"/>
            <a:ext cx="16421620" cy="1061005"/>
          </a:xfrm>
          <a:prstGeom prst="rect">
            <a:avLst/>
          </a:prstGeom>
        </p:spPr>
      </p:pic>
      <p:pic>
        <p:nvPicPr>
          <p:cNvPr id="7" name="Picture 6">
            <a:extLst>
              <a:ext uri="{FF2B5EF4-FFF2-40B4-BE49-F238E27FC236}">
                <a16:creationId xmlns:a16="http://schemas.microsoft.com/office/drawing/2014/main" id="{5763011E-7957-47ED-8ECB-B9DC1CC6F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7383" y="5921443"/>
            <a:ext cx="978224" cy="815058"/>
          </a:xfrm>
          <a:prstGeom prst="rect">
            <a:avLst/>
          </a:prstGeom>
        </p:spPr>
      </p:pic>
      <p:sp>
        <p:nvSpPr>
          <p:cNvPr id="8" name="Title 1">
            <a:extLst>
              <a:ext uri="{FF2B5EF4-FFF2-40B4-BE49-F238E27FC236}">
                <a16:creationId xmlns:a16="http://schemas.microsoft.com/office/drawing/2014/main" id="{16D31873-ABE7-4EE1-AB72-4701944BF588}"/>
              </a:ext>
            </a:extLst>
          </p:cNvPr>
          <p:cNvSpPr txBox="1">
            <a:spLocks/>
          </p:cNvSpPr>
          <p:nvPr userDrawn="1"/>
        </p:nvSpPr>
        <p:spPr>
          <a:xfrm>
            <a:off x="429232" y="5981539"/>
            <a:ext cx="10058400" cy="69486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i="0" u="none" kern="1200" cap="all" spc="-50" baseline="0">
                <a:solidFill>
                  <a:srgbClr val="4C4F54"/>
                </a:solidFill>
                <a:latin typeface="Century Gothic" panose="020B0502020202020204" pitchFamily="34" charset="0"/>
                <a:ea typeface="+mj-ea"/>
                <a:cs typeface="+mj-cs"/>
              </a:defRPr>
            </a:lvl1pPr>
          </a:lstStyle>
          <a:p>
            <a:r>
              <a:rPr lang="en-US" sz="3600" dirty="0">
                <a:solidFill>
                  <a:schemeClr val="bg1"/>
                </a:solidFill>
              </a:rPr>
              <a:t>El Segundo downtown SP UPDATE </a:t>
            </a:r>
          </a:p>
        </p:txBody>
      </p:sp>
    </p:spTree>
    <p:extLst>
      <p:ext uri="{BB962C8B-B14F-4D97-AF65-F5344CB8AC3E}">
        <p14:creationId xmlns:p14="http://schemas.microsoft.com/office/powerpoint/2010/main" val="134298831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Plain Orange">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6E50AD-B61E-407F-A073-D7612AE69B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4154" y="6257779"/>
            <a:ext cx="1131271" cy="434393"/>
          </a:xfrm>
          <a:prstGeom prst="rect">
            <a:avLst/>
          </a:prstGeom>
        </p:spPr>
      </p:pic>
    </p:spTree>
    <p:extLst>
      <p:ext uri="{BB962C8B-B14F-4D97-AF65-F5344CB8AC3E}">
        <p14:creationId xmlns:p14="http://schemas.microsoft.com/office/powerpoint/2010/main" val="30224273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Up-Next-Secti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 y="5798470"/>
            <a:ext cx="16421620" cy="1061005"/>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17383" y="5921443"/>
            <a:ext cx="978224" cy="815058"/>
          </a:xfrm>
          <a:prstGeom prst="rect">
            <a:avLst/>
          </a:prstGeom>
        </p:spPr>
      </p:pic>
    </p:spTree>
    <p:extLst>
      <p:ext uri="{BB962C8B-B14F-4D97-AF65-F5344CB8AC3E}">
        <p14:creationId xmlns:p14="http://schemas.microsoft.com/office/powerpoint/2010/main" val="420333122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51BDD-4CCD-54B4-9670-23D928F01117}"/>
              </a:ext>
            </a:extLst>
          </p:cNvPr>
          <p:cNvSpPr/>
          <p:nvPr userDrawn="1"/>
        </p:nvSpPr>
        <p:spPr>
          <a:xfrm>
            <a:off x="4590" y="2400300"/>
            <a:ext cx="12192000" cy="4629150"/>
          </a:xfrm>
          <a:prstGeom prst="rect">
            <a:avLst/>
          </a:prstGeom>
          <a:solidFill>
            <a:srgbClr val="777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Holder 3"/>
          <p:cNvSpPr>
            <a:spLocks noGrp="1"/>
          </p:cNvSpPr>
          <p:nvPr>
            <p:ph type="body" idx="1"/>
          </p:nvPr>
        </p:nvSpPr>
        <p:spPr>
          <a:xfrm>
            <a:off x="25215" y="4160877"/>
            <a:ext cx="12192000" cy="1107996"/>
          </a:xfrm>
        </p:spPr>
        <p:txBody>
          <a:bodyPr lIns="0" tIns="0" rIns="0" bIns="0"/>
          <a:lstStyle>
            <a:lvl1pPr algn="ctr">
              <a:defRPr sz="7200" b="1" i="1" baseline="0">
                <a:solidFill>
                  <a:schemeClr val="bg1"/>
                </a:solidFill>
                <a:latin typeface="Monotype Corsiva" panose="03010101010201010101" pitchFamily="66" charset="0"/>
                <a:cs typeface="Akzidenz-Grotesk Std Bold Cnd"/>
              </a:defRPr>
            </a:lvl1pPr>
          </a:lstStyle>
          <a:p>
            <a:endParaRPr dirty="0"/>
          </a:p>
        </p:txBody>
      </p:sp>
      <p:pic>
        <p:nvPicPr>
          <p:cNvPr id="7" name="Picture 6">
            <a:extLst>
              <a:ext uri="{FF2B5EF4-FFF2-40B4-BE49-F238E27FC236}">
                <a16:creationId xmlns:a16="http://schemas.microsoft.com/office/drawing/2014/main" id="{42E37931-7413-EC4E-9A46-073D971D9A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38501" y="342900"/>
            <a:ext cx="5182427" cy="1493224"/>
          </a:xfrm>
          <a:prstGeom prst="rect">
            <a:avLst/>
          </a:prstGeom>
        </p:spPr>
      </p:pic>
    </p:spTree>
    <p:extLst>
      <p:ext uri="{BB962C8B-B14F-4D97-AF65-F5344CB8AC3E}">
        <p14:creationId xmlns:p14="http://schemas.microsoft.com/office/powerpoint/2010/main" val="240490203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D9D645-6AAE-EFB1-C350-CC3FD06A6B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50" y="279946"/>
            <a:ext cx="2400300" cy="691604"/>
          </a:xfrm>
          <a:prstGeom prst="rect">
            <a:avLst/>
          </a:prstGeom>
        </p:spPr>
      </p:pic>
      <p:sp>
        <p:nvSpPr>
          <p:cNvPr id="9" name="Rectangle 8">
            <a:extLst>
              <a:ext uri="{FF2B5EF4-FFF2-40B4-BE49-F238E27FC236}">
                <a16:creationId xmlns:a16="http://schemas.microsoft.com/office/drawing/2014/main" id="{8FEC43B3-1C4A-A2AF-18BC-CBD93DCBEF91}"/>
              </a:ext>
            </a:extLst>
          </p:cNvPr>
          <p:cNvSpPr/>
          <p:nvPr userDrawn="1"/>
        </p:nvSpPr>
        <p:spPr>
          <a:xfrm>
            <a:off x="0" y="6686550"/>
            <a:ext cx="12192000" cy="228600"/>
          </a:xfrm>
          <a:prstGeom prst="rect">
            <a:avLst/>
          </a:prstGeom>
          <a:solidFill>
            <a:srgbClr val="F9A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89640A8C-BE91-12DD-9855-8934BFABF67C}"/>
              </a:ext>
            </a:extLst>
          </p:cNvPr>
          <p:cNvSpPr/>
          <p:nvPr userDrawn="1"/>
        </p:nvSpPr>
        <p:spPr>
          <a:xfrm>
            <a:off x="2724150" y="279903"/>
            <a:ext cx="9258300" cy="715580"/>
          </a:xfrm>
          <a:prstGeom prst="rect">
            <a:avLst/>
          </a:prstGeom>
          <a:solidFill>
            <a:srgbClr val="1C3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Holder 3">
            <a:extLst>
              <a:ext uri="{FF2B5EF4-FFF2-40B4-BE49-F238E27FC236}">
                <a16:creationId xmlns:a16="http://schemas.microsoft.com/office/drawing/2014/main" id="{FC5AFAE4-DEDD-F2B7-6D55-950BB8A22B48}"/>
              </a:ext>
            </a:extLst>
          </p:cNvPr>
          <p:cNvSpPr>
            <a:spLocks noGrp="1"/>
          </p:cNvSpPr>
          <p:nvPr>
            <p:ph type="body" idx="1"/>
          </p:nvPr>
        </p:nvSpPr>
        <p:spPr>
          <a:xfrm>
            <a:off x="2902876" y="279052"/>
            <a:ext cx="9079574" cy="692498"/>
          </a:xfrm>
        </p:spPr>
        <p:txBody>
          <a:bodyPr lIns="0" tIns="0" rIns="0" bIns="0"/>
          <a:lstStyle>
            <a:lvl1pPr>
              <a:defRPr sz="4500" b="1" i="0" kern="0" spc="101" dirty="0">
                <a:solidFill>
                  <a:schemeClr val="bg1"/>
                </a:solidFill>
                <a:latin typeface="Barlow Condensed" panose="00000506000000000000" pitchFamily="2" charset="0"/>
                <a:ea typeface="+mn-ea"/>
                <a:cs typeface="Arial" panose="020B0604020202020204" pitchFamily="34" charset="0"/>
              </a:defRPr>
            </a:lvl1pPr>
          </a:lstStyle>
          <a:p>
            <a:endParaRPr dirty="0"/>
          </a:p>
        </p:txBody>
      </p:sp>
      <p:sp>
        <p:nvSpPr>
          <p:cNvPr id="13" name="Text Placeholder 15">
            <a:extLst>
              <a:ext uri="{FF2B5EF4-FFF2-40B4-BE49-F238E27FC236}">
                <a16:creationId xmlns:a16="http://schemas.microsoft.com/office/drawing/2014/main" id="{E6D437CB-057F-929B-5DFF-F29AF39B23C6}"/>
              </a:ext>
            </a:extLst>
          </p:cNvPr>
          <p:cNvSpPr>
            <a:spLocks noGrp="1"/>
          </p:cNvSpPr>
          <p:nvPr>
            <p:ph type="body" sz="quarter" idx="11" hasCustomPrompt="1"/>
          </p:nvPr>
        </p:nvSpPr>
        <p:spPr>
          <a:xfrm>
            <a:off x="609600" y="1485900"/>
            <a:ext cx="11144250" cy="2481449"/>
          </a:xfrm>
        </p:spPr>
        <p:txBody>
          <a:bodyPr/>
          <a:lstStyle>
            <a:lvl1pPr marL="428625" indent="-428625">
              <a:spcAft>
                <a:spcPts val="1350"/>
              </a:spcAft>
              <a:buFont typeface="Wingdings" panose="05000000000000000000" pitchFamily="2" charset="2"/>
              <a:buChar char="v"/>
              <a:defRPr lang="en-US" sz="3000" b="0" i="0" kern="0" dirty="0" smtClean="0">
                <a:solidFill>
                  <a:srgbClr val="2D427F"/>
                </a:solidFill>
                <a:latin typeface="Barlow Condensed" panose="00000506000000000000" pitchFamily="2" charset="0"/>
                <a:ea typeface="+mn-ea"/>
                <a:cs typeface="+mn-cs"/>
              </a:defRPr>
            </a:lvl1pPr>
            <a:lvl2pPr marL="771525" indent="-428625">
              <a:buFont typeface="Wingdings" panose="05000000000000000000" pitchFamily="2" charset="2"/>
              <a:buChar char="§"/>
              <a:defRPr lang="en-US" sz="3000" kern="0" dirty="0" smtClean="0">
                <a:solidFill>
                  <a:srgbClr val="2D427F"/>
                </a:solidFill>
                <a:latin typeface="Barlow Condensed" panose="00000506000000000000" pitchFamily="2" charset="0"/>
                <a:ea typeface="+mn-ea"/>
                <a:cs typeface="+mn-cs"/>
              </a:defRPr>
            </a:lvl2pPr>
            <a:lvl3pPr marL="1114425" indent="-428625">
              <a:buFont typeface="Wingdings" panose="05000000000000000000" pitchFamily="2" charset="2"/>
              <a:buChar char="§"/>
              <a:defRPr lang="en-US" sz="3000" kern="0" dirty="0" smtClean="0">
                <a:solidFill>
                  <a:srgbClr val="2D427F"/>
                </a:solidFill>
                <a:latin typeface="Barlow Condensed" panose="00000506000000000000" pitchFamily="2" charset="0"/>
                <a:ea typeface="+mn-ea"/>
                <a:cs typeface="+mn-cs"/>
              </a:defRPr>
            </a:lvl3pPr>
            <a:lvl4pPr marL="1457325" indent="-428625">
              <a:buFont typeface="Wingdings" panose="05000000000000000000" pitchFamily="2" charset="2"/>
              <a:buChar char="§"/>
              <a:defRPr lang="en-US" sz="3000" kern="0" dirty="0" smtClean="0">
                <a:solidFill>
                  <a:srgbClr val="2D427F"/>
                </a:solidFill>
                <a:latin typeface="Barlow Condensed" panose="00000506000000000000" pitchFamily="2" charset="0"/>
                <a:ea typeface="+mn-ea"/>
                <a:cs typeface="+mn-cs"/>
              </a:defRPr>
            </a:lvl4pPr>
            <a:lvl5pPr marL="1800225" indent="-428625">
              <a:buFont typeface="Wingdings" panose="05000000000000000000" pitchFamily="2" charset="2"/>
              <a:buChar char="§"/>
              <a:defRPr lang="en-US" sz="3000" kern="0" dirty="0">
                <a:solidFill>
                  <a:srgbClr val="2D427F"/>
                </a:solidFill>
                <a:latin typeface="Barlow Condensed" panose="00000506000000000000" pitchFamily="2" charset="0"/>
                <a:ea typeface="+mn-ea"/>
                <a:cs typeface="+mn-cs"/>
              </a:defRPr>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793314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2D800CB-6AEC-B975-19C0-84F5A12B273B}"/>
              </a:ext>
            </a:extLst>
          </p:cNvPr>
          <p:cNvSpPr/>
          <p:nvPr userDrawn="1"/>
        </p:nvSpPr>
        <p:spPr>
          <a:xfrm>
            <a:off x="2590801" y="279053"/>
            <a:ext cx="9601199" cy="734739"/>
          </a:xfrm>
          <a:custGeom>
            <a:avLst/>
            <a:gdLst/>
            <a:ahLst/>
            <a:cxnLst/>
            <a:rect l="l" t="t" r="r" b="b"/>
            <a:pathLst>
              <a:path w="16256000" h="1294764">
                <a:moveTo>
                  <a:pt x="0" y="1294523"/>
                </a:moveTo>
                <a:lnTo>
                  <a:pt x="16256000" y="1294523"/>
                </a:lnTo>
                <a:lnTo>
                  <a:pt x="16256000" y="0"/>
                </a:lnTo>
                <a:lnTo>
                  <a:pt x="0" y="0"/>
                </a:lnTo>
                <a:lnTo>
                  <a:pt x="0" y="1294523"/>
                </a:lnTo>
                <a:close/>
              </a:path>
            </a:pathLst>
          </a:custGeom>
          <a:solidFill>
            <a:srgbClr val="F9AC28"/>
          </a:solidFill>
        </p:spPr>
        <p:txBody>
          <a:bodyPr wrap="square" lIns="0" tIns="0" rIns="0" bIns="0" rtlCol="0"/>
          <a:lstStyle/>
          <a:p>
            <a:endParaRPr sz="1350" dirty="0"/>
          </a:p>
        </p:txBody>
      </p:sp>
      <p:pic>
        <p:nvPicPr>
          <p:cNvPr id="9" name="Picture 8">
            <a:extLst>
              <a:ext uri="{FF2B5EF4-FFF2-40B4-BE49-F238E27FC236}">
                <a16:creationId xmlns:a16="http://schemas.microsoft.com/office/drawing/2014/main" id="{0039681D-F402-0563-6687-29DDBA3D8C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9052"/>
            <a:ext cx="2400300" cy="691604"/>
          </a:xfrm>
          <a:prstGeom prst="rect">
            <a:avLst/>
          </a:prstGeom>
        </p:spPr>
      </p:pic>
      <p:sp>
        <p:nvSpPr>
          <p:cNvPr id="10" name="Rectangle 9">
            <a:extLst>
              <a:ext uri="{FF2B5EF4-FFF2-40B4-BE49-F238E27FC236}">
                <a16:creationId xmlns:a16="http://schemas.microsoft.com/office/drawing/2014/main" id="{9A8295C9-220F-A39D-FE8E-D0F8B8D0E755}"/>
              </a:ext>
            </a:extLst>
          </p:cNvPr>
          <p:cNvSpPr/>
          <p:nvPr userDrawn="1"/>
        </p:nvSpPr>
        <p:spPr>
          <a:xfrm>
            <a:off x="0" y="6743700"/>
            <a:ext cx="12192000" cy="114300"/>
          </a:xfrm>
          <a:prstGeom prst="rect">
            <a:avLst/>
          </a:prstGeom>
          <a:solidFill>
            <a:srgbClr val="F9A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Holder 3">
            <a:extLst>
              <a:ext uri="{FF2B5EF4-FFF2-40B4-BE49-F238E27FC236}">
                <a16:creationId xmlns:a16="http://schemas.microsoft.com/office/drawing/2014/main" id="{E9C42728-25CD-EC45-9AAF-FCA0D8A6FC44}"/>
              </a:ext>
            </a:extLst>
          </p:cNvPr>
          <p:cNvSpPr>
            <a:spLocks noGrp="1"/>
          </p:cNvSpPr>
          <p:nvPr>
            <p:ph type="body" idx="10"/>
          </p:nvPr>
        </p:nvSpPr>
        <p:spPr>
          <a:xfrm>
            <a:off x="2838451" y="279053"/>
            <a:ext cx="9086850" cy="761747"/>
          </a:xfrm>
        </p:spPr>
        <p:txBody>
          <a:bodyPr lIns="0" tIns="0" rIns="0" bIns="0"/>
          <a:lstStyle>
            <a:lvl1pPr>
              <a:defRPr sz="4950" b="1" i="1" kern="0" spc="101" dirty="0">
                <a:solidFill>
                  <a:srgbClr val="00377A"/>
                </a:solidFill>
                <a:latin typeface="Monotype Corsiva" panose="03010101010201010101" pitchFamily="66" charset="0"/>
                <a:ea typeface="+mn-ea"/>
                <a:cs typeface="Arial" panose="020B0604020202020204" pitchFamily="34" charset="0"/>
              </a:defRPr>
            </a:lvl1pPr>
          </a:lstStyle>
          <a:p>
            <a:endParaRPr dirty="0"/>
          </a:p>
        </p:txBody>
      </p:sp>
      <p:sp>
        <p:nvSpPr>
          <p:cNvPr id="19" name="Picture Placeholder 18">
            <a:extLst>
              <a:ext uri="{FF2B5EF4-FFF2-40B4-BE49-F238E27FC236}">
                <a16:creationId xmlns:a16="http://schemas.microsoft.com/office/drawing/2014/main" id="{AEF9980D-1AAB-3C96-ECC2-B85D08FE2983}"/>
              </a:ext>
            </a:extLst>
          </p:cNvPr>
          <p:cNvSpPr>
            <a:spLocks noGrp="1"/>
          </p:cNvSpPr>
          <p:nvPr>
            <p:ph type="pic" sz="quarter" idx="11"/>
          </p:nvPr>
        </p:nvSpPr>
        <p:spPr>
          <a:xfrm>
            <a:off x="7181850" y="1314450"/>
            <a:ext cx="4457700" cy="1938992"/>
          </a:xfrm>
        </p:spPr>
        <p:txBody>
          <a:bodyPr/>
          <a:lstStyle/>
          <a:p>
            <a:endParaRPr lang="en-US"/>
          </a:p>
        </p:txBody>
      </p:sp>
      <p:sp>
        <p:nvSpPr>
          <p:cNvPr id="21" name="Picture Placeholder 18">
            <a:extLst>
              <a:ext uri="{FF2B5EF4-FFF2-40B4-BE49-F238E27FC236}">
                <a16:creationId xmlns:a16="http://schemas.microsoft.com/office/drawing/2014/main" id="{780C389B-9F01-3005-6B58-929BBB1BAAA1}"/>
              </a:ext>
            </a:extLst>
          </p:cNvPr>
          <p:cNvSpPr>
            <a:spLocks noGrp="1"/>
          </p:cNvSpPr>
          <p:nvPr>
            <p:ph type="pic" sz="quarter" idx="13"/>
          </p:nvPr>
        </p:nvSpPr>
        <p:spPr>
          <a:xfrm>
            <a:off x="7167770" y="3990275"/>
            <a:ext cx="4457700" cy="1938992"/>
          </a:xfrm>
        </p:spPr>
        <p:txBody>
          <a:bodyPr/>
          <a:lstStyle/>
          <a:p>
            <a:endParaRPr lang="en-US"/>
          </a:p>
        </p:txBody>
      </p:sp>
    </p:spTree>
    <p:extLst>
      <p:ext uri="{BB962C8B-B14F-4D97-AF65-F5344CB8AC3E}">
        <p14:creationId xmlns:p14="http://schemas.microsoft.com/office/powerpoint/2010/main" val="74952505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May 25, 2023</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5067300" cy="1371600"/>
          </a:xfrm>
          <a:custGeom>
            <a:avLst/>
            <a:gdLst/>
            <a:ahLst/>
            <a:cxnLst/>
            <a:rect l="l" t="t" r="r" b="b"/>
            <a:pathLst>
              <a:path w="6756400" h="1828800">
                <a:moveTo>
                  <a:pt x="0" y="1828800"/>
                </a:moveTo>
                <a:lnTo>
                  <a:pt x="6756400" y="1828800"/>
                </a:lnTo>
                <a:lnTo>
                  <a:pt x="6756400" y="0"/>
                </a:lnTo>
                <a:lnTo>
                  <a:pt x="0" y="0"/>
                </a:lnTo>
                <a:lnTo>
                  <a:pt x="0" y="1828800"/>
                </a:lnTo>
                <a:close/>
              </a:path>
            </a:pathLst>
          </a:custGeom>
          <a:solidFill>
            <a:srgbClr val="00B1B0"/>
          </a:solidFill>
        </p:spPr>
        <p:txBody>
          <a:bodyPr wrap="square" lIns="0" tIns="0" rIns="0" bIns="0" rtlCol="0"/>
          <a:lstStyle/>
          <a:p>
            <a:endParaRPr sz="1350"/>
          </a:p>
        </p:txBody>
      </p:sp>
      <p:sp>
        <p:nvSpPr>
          <p:cNvPr id="17" name="bk object 17"/>
          <p:cNvSpPr/>
          <p:nvPr/>
        </p:nvSpPr>
        <p:spPr>
          <a:xfrm>
            <a:off x="4810125" y="0"/>
            <a:ext cx="3782187" cy="1371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18" name="bk object 18"/>
          <p:cNvSpPr/>
          <p:nvPr/>
        </p:nvSpPr>
        <p:spPr>
          <a:xfrm>
            <a:off x="8505901" y="0"/>
            <a:ext cx="3686099" cy="13716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2" name="Holder 2"/>
          <p:cNvSpPr>
            <a:spLocks noGrp="1"/>
          </p:cNvSpPr>
          <p:nvPr>
            <p:ph type="title"/>
          </p:nvPr>
        </p:nvSpPr>
        <p:spPr>
          <a:xfrm>
            <a:off x="333375" y="95251"/>
            <a:ext cx="11525250" cy="923330"/>
          </a:xfrm>
        </p:spPr>
        <p:txBody>
          <a:bodyPr lIns="0" tIns="0" rIns="0" bIns="0"/>
          <a:lstStyle>
            <a:lvl1pPr>
              <a:defRPr sz="6000" b="1" i="0">
                <a:solidFill>
                  <a:schemeClr val="bg1"/>
                </a:solidFill>
                <a:latin typeface="Akzidenz-Grotesk Std Bold Cnd"/>
                <a:cs typeface="Akzidenz-Grotesk Std Bold Cnd"/>
              </a:defRPr>
            </a:lvl1pPr>
          </a:lstStyle>
          <a:p>
            <a:endParaRPr/>
          </a:p>
        </p:txBody>
      </p:sp>
      <p:sp>
        <p:nvSpPr>
          <p:cNvPr id="3" name="Holder 3"/>
          <p:cNvSpPr>
            <a:spLocks noGrp="1"/>
          </p:cNvSpPr>
          <p:nvPr>
            <p:ph sz="half" idx="2"/>
          </p:nvPr>
        </p:nvSpPr>
        <p:spPr>
          <a:xfrm>
            <a:off x="333372" y="1833563"/>
            <a:ext cx="3704273" cy="346249"/>
          </a:xfrm>
          <a:prstGeom prst="rect">
            <a:avLst/>
          </a:prstGeom>
        </p:spPr>
        <p:txBody>
          <a:bodyPr wrap="square" lIns="0" tIns="0" rIns="0" bIns="0">
            <a:spAutoFit/>
          </a:bodyPr>
          <a:lstStyle>
            <a:lvl1pPr>
              <a:defRPr sz="2250" b="0" i="0">
                <a:solidFill>
                  <a:srgbClr val="002D62"/>
                </a:solidFill>
                <a:latin typeface="Akzidenz-Grotesk Std Regular"/>
                <a:cs typeface="Akzidenz-Grotesk Std Regular"/>
              </a:defRPr>
            </a:lvl1pPr>
          </a:lstStyle>
          <a:p>
            <a:endParaRPr/>
          </a:p>
        </p:txBody>
      </p:sp>
      <p:sp>
        <p:nvSpPr>
          <p:cNvPr id="4" name="Holder 4"/>
          <p:cNvSpPr>
            <a:spLocks noGrp="1"/>
          </p:cNvSpPr>
          <p:nvPr>
            <p:ph sz="half" idx="3"/>
          </p:nvPr>
        </p:nvSpPr>
        <p:spPr>
          <a:xfrm>
            <a:off x="6278880" y="1577340"/>
            <a:ext cx="5303520" cy="193899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DD17B18-66EB-4166-B71C-60283E35D6AE}" type="datetime1">
              <a:rPr lang="en-US" smtClean="0"/>
              <a:t>5/25/2023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608802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2760FBE-4F7A-4B11-9ED0-B43D6DE01BC1}" type="datetime1">
              <a:rPr lang="en-US" smtClean="0"/>
              <a:t>5/25/2023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431026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3AAF112D-5648-CBD1-D492-64B24351C1E8}"/>
              </a:ext>
            </a:extLst>
          </p:cNvPr>
          <p:cNvSpPr txBox="1">
            <a:spLocks noGrp="1"/>
          </p:cNvSpPr>
          <p:nvPr>
            <p:ph type="body" idx="1" hasCustomPrompt="1"/>
          </p:nvPr>
        </p:nvSpPr>
        <p:spPr>
          <a:xfrm>
            <a:off x="2667000" y="220851"/>
            <a:ext cx="8972550" cy="715581"/>
          </a:xfrm>
          <a:prstGeom prst="rect">
            <a:avLst/>
          </a:prstGeom>
        </p:spPr>
        <p:txBody>
          <a:bodyPr vert="horz" wrap="square" lIns="0" tIns="0" rIns="0" bIns="0" rtlCol="0">
            <a:spAutoFit/>
          </a:bodyPr>
          <a:lstStyle>
            <a:lvl1pPr marL="9525" algn="l">
              <a:defRPr/>
            </a:lvl1pPr>
          </a:lstStyle>
          <a:p>
            <a:pPr marL="12700" algn="l"/>
            <a:r>
              <a:rPr lang="en-US" sz="4050" spc="101" dirty="0">
                <a:solidFill>
                  <a:srgbClr val="1C3160"/>
                </a:solidFill>
                <a:latin typeface="Barlow Condensed" panose="00000506000000000000" pitchFamily="2" charset="0"/>
                <a:cs typeface="Arial" panose="020B0604020202020204" pitchFamily="34" charset="0"/>
              </a:rPr>
              <a:t>Master</a:t>
            </a:r>
          </a:p>
          <a:p>
            <a:pPr marL="12700" algn="l"/>
            <a:endParaRPr lang="en-US" sz="600" spc="101" dirty="0">
              <a:solidFill>
                <a:srgbClr val="FFC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6D9D645-6AAE-EFB1-C350-CC3FD06A6B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50" y="279946"/>
            <a:ext cx="2400300" cy="691604"/>
          </a:xfrm>
          <a:prstGeom prst="rect">
            <a:avLst/>
          </a:prstGeom>
        </p:spPr>
      </p:pic>
      <p:sp>
        <p:nvSpPr>
          <p:cNvPr id="9" name="Rectangle 8">
            <a:extLst>
              <a:ext uri="{FF2B5EF4-FFF2-40B4-BE49-F238E27FC236}">
                <a16:creationId xmlns:a16="http://schemas.microsoft.com/office/drawing/2014/main" id="{8FEC43B3-1C4A-A2AF-18BC-CBD93DCBEF91}"/>
              </a:ext>
            </a:extLst>
          </p:cNvPr>
          <p:cNvSpPr/>
          <p:nvPr userDrawn="1"/>
        </p:nvSpPr>
        <p:spPr>
          <a:xfrm>
            <a:off x="0" y="6743700"/>
            <a:ext cx="12192000" cy="114300"/>
          </a:xfrm>
          <a:prstGeom prst="rect">
            <a:avLst/>
          </a:prstGeom>
          <a:solidFill>
            <a:srgbClr val="F9A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0835875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FE8D-9DD8-4191-89D9-11E0C53CDAD7}"/>
              </a:ext>
            </a:extLst>
          </p:cNvPr>
          <p:cNvSpPr>
            <a:spLocks noGrp="1"/>
          </p:cNvSpPr>
          <p:nvPr>
            <p:ph type="title"/>
          </p:nvPr>
        </p:nvSpPr>
        <p:spPr>
          <a:xfrm>
            <a:off x="333375" y="95251"/>
            <a:ext cx="11525250" cy="24622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B5FFA95-44EF-4768-B3CA-5598E56BF878}"/>
              </a:ext>
            </a:extLst>
          </p:cNvPr>
          <p:cNvSpPr>
            <a:spLocks noGrp="1"/>
          </p:cNvSpPr>
          <p:nvPr>
            <p:ph idx="1"/>
          </p:nvPr>
        </p:nvSpPr>
        <p:spPr>
          <a:xfrm>
            <a:off x="1041863" y="2568893"/>
            <a:ext cx="10108274" cy="6924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657F7-1EE6-411A-B3FE-BDEF1EA5FD20}"/>
              </a:ext>
            </a:extLst>
          </p:cNvPr>
          <p:cNvSpPr>
            <a:spLocks noGrp="1"/>
          </p:cNvSpPr>
          <p:nvPr>
            <p:ph type="dt" sz="half" idx="10"/>
          </p:nvPr>
        </p:nvSpPr>
        <p:spPr>
          <a:xfrm>
            <a:off x="609600" y="6377941"/>
            <a:ext cx="2804160" cy="276999"/>
          </a:xfrm>
        </p:spPr>
        <p:txBody>
          <a:bodyPr/>
          <a:lstStyle/>
          <a:p>
            <a:fld id="{C7157373-BD8D-4549-97FC-7C30337C6A1B}" type="datetime1">
              <a:rPr lang="en-US" smtClean="0"/>
              <a:t>5/25/2023</a:t>
            </a:fld>
            <a:endParaRPr lang="en-US"/>
          </a:p>
        </p:txBody>
      </p:sp>
      <p:sp>
        <p:nvSpPr>
          <p:cNvPr id="5" name="Footer Placeholder 4">
            <a:extLst>
              <a:ext uri="{FF2B5EF4-FFF2-40B4-BE49-F238E27FC236}">
                <a16:creationId xmlns:a16="http://schemas.microsoft.com/office/drawing/2014/main" id="{6AB7D973-A677-4A5D-8093-A9D260BDDCDE}"/>
              </a:ext>
            </a:extLst>
          </p:cNvPr>
          <p:cNvSpPr>
            <a:spLocks noGrp="1"/>
          </p:cNvSpPr>
          <p:nvPr>
            <p:ph type="ftr" sz="quarter" idx="11"/>
          </p:nvPr>
        </p:nvSpPr>
        <p:spPr>
          <a:xfrm>
            <a:off x="4145280" y="6377941"/>
            <a:ext cx="3901440" cy="276999"/>
          </a:xfrm>
        </p:spPr>
        <p:txBody>
          <a:bodyPr/>
          <a:lstStyle/>
          <a:p>
            <a:r>
              <a:rPr lang="en-US"/>
              <a:t>The Natelson Dale Group, Inc.</a:t>
            </a:r>
          </a:p>
        </p:txBody>
      </p:sp>
      <p:sp>
        <p:nvSpPr>
          <p:cNvPr id="6" name="Slide Number Placeholder 5">
            <a:extLst>
              <a:ext uri="{FF2B5EF4-FFF2-40B4-BE49-F238E27FC236}">
                <a16:creationId xmlns:a16="http://schemas.microsoft.com/office/drawing/2014/main" id="{6A7A5F01-1E39-4F48-9555-E188C892A8E5}"/>
              </a:ext>
            </a:extLst>
          </p:cNvPr>
          <p:cNvSpPr>
            <a:spLocks noGrp="1"/>
          </p:cNvSpPr>
          <p:nvPr>
            <p:ph type="sldNum" sz="quarter" idx="12"/>
          </p:nvPr>
        </p:nvSpPr>
        <p:spPr>
          <a:xfrm>
            <a:off x="8778240" y="6377941"/>
            <a:ext cx="2804160" cy="276999"/>
          </a:xfrm>
        </p:spPr>
        <p:txBody>
          <a:bodyPr/>
          <a:lstStyle/>
          <a:p>
            <a:fld id="{2A2CCCC9-83B6-49C3-9A46-2245BF0AEBE4}" type="slidenum">
              <a:rPr lang="en-US" smtClean="0"/>
              <a:t>‹#›</a:t>
            </a:fld>
            <a:endParaRPr lang="en-US"/>
          </a:p>
        </p:txBody>
      </p:sp>
    </p:spTree>
    <p:extLst>
      <p:ext uri="{BB962C8B-B14F-4D97-AF65-F5344CB8AC3E}">
        <p14:creationId xmlns:p14="http://schemas.microsoft.com/office/powerpoint/2010/main" val="371865396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May 25, 2023</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transition spd="slow">
    <p:fade/>
  </p:transition>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transition spd="slow">
    <p:fade/>
  </p:transition>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May 25, 2023</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transition spd="slow">
    <p:fade/>
  </p:transition>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May 25, 2023</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transition spd="slow">
    <p:fade/>
  </p:transition>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May 25, 2023</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May 25, 2023</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May 25, 2023</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 id="2147483695" r:id="rId15"/>
    <p:sldLayoutId id="2147483696" r:id="rId16"/>
  </p:sldLayoutIdLst>
  <p:transition spd="slow">
    <p:fade/>
  </p:transition>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3375" y="95251"/>
            <a:ext cx="11525250" cy="1231106"/>
          </a:xfrm>
          <a:prstGeom prst="rect">
            <a:avLst/>
          </a:prstGeom>
        </p:spPr>
        <p:txBody>
          <a:bodyPr wrap="square" lIns="0" tIns="0" rIns="0" bIns="0">
            <a:spAutoFit/>
          </a:bodyPr>
          <a:lstStyle>
            <a:lvl1pPr>
              <a:defRPr sz="8000" b="1" i="0">
                <a:solidFill>
                  <a:schemeClr val="bg1"/>
                </a:solidFill>
                <a:latin typeface="Akzidenz-Grotesk Std Bold Cnd"/>
                <a:cs typeface="Akzidenz-Grotesk Std Bold Cnd"/>
              </a:defRPr>
            </a:lvl1pPr>
          </a:lstStyle>
          <a:p>
            <a:endParaRPr/>
          </a:p>
        </p:txBody>
      </p:sp>
      <p:sp>
        <p:nvSpPr>
          <p:cNvPr id="3" name="Holder 3"/>
          <p:cNvSpPr>
            <a:spLocks noGrp="1"/>
          </p:cNvSpPr>
          <p:nvPr>
            <p:ph type="body" idx="1"/>
          </p:nvPr>
        </p:nvSpPr>
        <p:spPr>
          <a:xfrm>
            <a:off x="1041863" y="2568892"/>
            <a:ext cx="10108274" cy="1938992"/>
          </a:xfrm>
          <a:prstGeom prst="rect">
            <a:avLst/>
          </a:prstGeom>
        </p:spPr>
        <p:txBody>
          <a:bodyPr wrap="square" lIns="0" tIns="0" rIns="0" bIns="0">
            <a:spAutoFit/>
          </a:bodyPr>
          <a:lstStyle>
            <a:lvl1pPr>
              <a:defRPr sz="12600" b="1" i="0">
                <a:solidFill>
                  <a:schemeClr val="bg1"/>
                </a:solidFill>
                <a:latin typeface="Akzidenz-Grotesk Std Bold Cnd"/>
                <a:cs typeface="Akzidenz-Grotesk Std Bold Cnd"/>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9AF7CC2C-2F4B-4B07-B27F-02A746B59202}" type="datetime1">
              <a:rPr lang="en-US" smtClean="0"/>
              <a:t>5/25/2023</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357003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ransition spd="slow">
    <p:fade/>
  </p:transition>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16.jpeg"/><Relationship Id="rId7"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10" Type="http://schemas.openxmlformats.org/officeDocument/2006/relationships/image" Target="../media/image31.emf"/><Relationship Id="rId4" Type="http://schemas.openxmlformats.org/officeDocument/2006/relationships/image" Target="../media/image17.jpeg"/><Relationship Id="rId9"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8.em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9.emf"/><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0.em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1.emf"/><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16.jpeg"/><Relationship Id="rId7"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53.emf"/></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16.jpeg"/><Relationship Id="rId7" Type="http://schemas.openxmlformats.org/officeDocument/2006/relationships/image" Target="../media/image54.jp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58.emf"/><Relationship Id="rId5" Type="http://schemas.openxmlformats.org/officeDocument/2006/relationships/image" Target="../media/image18.jpeg"/><Relationship Id="rId10" Type="http://schemas.openxmlformats.org/officeDocument/2006/relationships/image" Target="../media/image57.emf"/><Relationship Id="rId4" Type="http://schemas.openxmlformats.org/officeDocument/2006/relationships/image" Target="../media/image17.jpeg"/><Relationship Id="rId9" Type="http://schemas.openxmlformats.org/officeDocument/2006/relationships/image" Target="../media/image56.e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1.emf"/><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jp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9.jp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0.jp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jpeg"/><Relationship Id="rId7"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5" y="4353278"/>
            <a:ext cx="4123146" cy="827719"/>
          </a:xfrm>
        </p:spPr>
        <p:txBody>
          <a:bodyPr/>
          <a:lstStyle/>
          <a:p>
            <a:r>
              <a:rPr lang="en-US" sz="6600" i="1" dirty="0">
                <a:solidFill>
                  <a:srgbClr val="915FA8"/>
                </a:solidFill>
                <a:latin typeface="Barlow Condensed" panose="00000506000000000000" pitchFamily="2" charset="0"/>
              </a:rPr>
              <a:t>Downtown Specific Plan</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5419032"/>
            <a:ext cx="5491570" cy="581862"/>
          </a:xfrm>
        </p:spPr>
        <p:txBody>
          <a:bodyPr/>
          <a:lstStyle/>
          <a:p>
            <a:r>
              <a:rPr lang="en-US" sz="3200" dirty="0">
                <a:solidFill>
                  <a:srgbClr val="4495A2"/>
                </a:solidFill>
                <a:latin typeface="Barlow Condensed" panose="00000506000000000000" pitchFamily="2" charset="0"/>
              </a:rPr>
              <a:t>May 25, 2025</a:t>
            </a:r>
          </a:p>
          <a:p>
            <a:endParaRPr lang="en-US" dirty="0"/>
          </a:p>
        </p:txBody>
      </p:sp>
      <p:pic>
        <p:nvPicPr>
          <p:cNvPr id="4" name="Picture 3" descr="Logo&#10;&#10;Description automatically generated with medium confidence">
            <a:extLst>
              <a:ext uri="{FF2B5EF4-FFF2-40B4-BE49-F238E27FC236}">
                <a16:creationId xmlns:a16="http://schemas.microsoft.com/office/drawing/2014/main" id="{FA86121F-9E3B-E84B-51C5-D30F0603E5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5128" y="374788"/>
            <a:ext cx="5329645" cy="3117846"/>
          </a:xfrm>
          <a:prstGeom prst="rect">
            <a:avLst/>
          </a:prstGeom>
          <a:ln>
            <a:noFill/>
          </a:ln>
        </p:spPr>
      </p:pic>
    </p:spTree>
    <p:extLst>
      <p:ext uri="{BB962C8B-B14F-4D97-AF65-F5344CB8AC3E}">
        <p14:creationId xmlns:p14="http://schemas.microsoft.com/office/powerpoint/2010/main" val="15409659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Land use and development standards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13" name="Picture 12" descr="Graphical user interface, table&#10;&#10;Description automatically generated with medium confidence">
            <a:extLst>
              <a:ext uri="{FF2B5EF4-FFF2-40B4-BE49-F238E27FC236}">
                <a16:creationId xmlns:a16="http://schemas.microsoft.com/office/drawing/2014/main" id="{2D849DCA-5184-9320-8ACF-E6E4A7444D4A}"/>
              </a:ext>
            </a:extLst>
          </p:cNvPr>
          <p:cNvPicPr>
            <a:picLocks noChangeAspect="1"/>
          </p:cNvPicPr>
          <p:nvPr/>
        </p:nvPicPr>
        <p:blipFill rotWithShape="1">
          <a:blip r:embed="rId7">
            <a:extLst>
              <a:ext uri="{28A0092B-C50C-407E-A947-70E740481C1C}">
                <a14:useLocalDpi xmlns:a14="http://schemas.microsoft.com/office/drawing/2010/main" val="0"/>
              </a:ext>
            </a:extLst>
          </a:blip>
          <a:srcRect l="7332" t="13676" r="8566" b="12636"/>
          <a:stretch/>
        </p:blipFill>
        <p:spPr>
          <a:xfrm>
            <a:off x="2309154" y="1707913"/>
            <a:ext cx="7443884" cy="5039791"/>
          </a:xfrm>
          <a:prstGeom prst="rect">
            <a:avLst/>
          </a:prstGeom>
        </p:spPr>
      </p:pic>
    </p:spTree>
    <p:extLst>
      <p:ext uri="{BB962C8B-B14F-4D97-AF65-F5344CB8AC3E}">
        <p14:creationId xmlns:p14="http://schemas.microsoft.com/office/powerpoint/2010/main" val="187085657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Land use and development standards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5CD8415-E4DE-3D8B-D21C-1F3AFDC86D4A}"/>
              </a:ext>
            </a:extLst>
          </p:cNvPr>
          <p:cNvSpPr txBox="1"/>
          <p:nvPr/>
        </p:nvSpPr>
        <p:spPr>
          <a:xfrm>
            <a:off x="2753032" y="1956619"/>
            <a:ext cx="6784258" cy="830997"/>
          </a:xfrm>
          <a:prstGeom prst="rect">
            <a:avLst/>
          </a:prstGeom>
          <a:noFill/>
        </p:spPr>
        <p:txBody>
          <a:bodyPr wrap="square" rtlCol="0">
            <a:spAutoFit/>
          </a:bodyPr>
          <a:lstStyle/>
          <a:p>
            <a:r>
              <a:rPr lang="en-US" sz="2400" b="1" dirty="0">
                <a:solidFill>
                  <a:schemeClr val="tx2"/>
                </a:solidFill>
              </a:rPr>
              <a:t>Highlights on development standards (Main/Richmond)</a:t>
            </a:r>
          </a:p>
        </p:txBody>
      </p:sp>
      <p:sp>
        <p:nvSpPr>
          <p:cNvPr id="6" name="TextBox 5">
            <a:extLst>
              <a:ext uri="{FF2B5EF4-FFF2-40B4-BE49-F238E27FC236}">
                <a16:creationId xmlns:a16="http://schemas.microsoft.com/office/drawing/2014/main" id="{FA591882-395A-0AF1-F8BF-446C06256E4A}"/>
              </a:ext>
            </a:extLst>
          </p:cNvPr>
          <p:cNvSpPr txBox="1"/>
          <p:nvPr/>
        </p:nvSpPr>
        <p:spPr>
          <a:xfrm>
            <a:off x="2753032" y="2787616"/>
            <a:ext cx="7225745" cy="234423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No limit on commercial or residential density</a:t>
            </a:r>
          </a:p>
          <a:p>
            <a:pPr marL="285750" indent="-285750">
              <a:lnSpc>
                <a:spcPct val="150000"/>
              </a:lnSpc>
              <a:buFont typeface="Arial" panose="020B0604020202020204" pitchFamily="34" charset="0"/>
              <a:buChar char="•"/>
            </a:pPr>
            <a:r>
              <a:rPr lang="en-US" sz="2000" dirty="0">
                <a:solidFill>
                  <a:srgbClr val="002060"/>
                </a:solidFill>
              </a:rPr>
              <a:t>Residential private open space – 50 </a:t>
            </a:r>
            <a:r>
              <a:rPr lang="en-US" sz="2000" dirty="0" err="1">
                <a:solidFill>
                  <a:srgbClr val="002060"/>
                </a:solidFill>
              </a:rPr>
              <a:t>s.f.</a:t>
            </a:r>
            <a:r>
              <a:rPr lang="en-US" sz="2000" dirty="0">
                <a:solidFill>
                  <a:srgbClr val="002060"/>
                </a:solidFill>
              </a:rPr>
              <a:t> per unit</a:t>
            </a:r>
          </a:p>
          <a:p>
            <a:pPr marL="285750" indent="-285750">
              <a:lnSpc>
                <a:spcPct val="150000"/>
              </a:lnSpc>
              <a:buFont typeface="Arial" panose="020B0604020202020204" pitchFamily="34" charset="0"/>
              <a:buChar char="•"/>
            </a:pPr>
            <a:r>
              <a:rPr lang="en-US" sz="2000" dirty="0">
                <a:solidFill>
                  <a:srgbClr val="002060"/>
                </a:solidFill>
              </a:rPr>
              <a:t>Residential common open space – 25 </a:t>
            </a:r>
            <a:r>
              <a:rPr lang="en-US" sz="2000" dirty="0" err="1">
                <a:solidFill>
                  <a:srgbClr val="002060"/>
                </a:solidFill>
              </a:rPr>
              <a:t>s.f.</a:t>
            </a:r>
            <a:r>
              <a:rPr lang="en-US" sz="2000" dirty="0">
                <a:solidFill>
                  <a:srgbClr val="002060"/>
                </a:solidFill>
              </a:rPr>
              <a:t> per unit</a:t>
            </a:r>
          </a:p>
          <a:p>
            <a:pPr marL="285750" indent="-285750">
              <a:lnSpc>
                <a:spcPct val="150000"/>
              </a:lnSpc>
              <a:buFont typeface="Arial" panose="020B0604020202020204" pitchFamily="34" charset="0"/>
              <a:buChar char="•"/>
            </a:pPr>
            <a:r>
              <a:rPr lang="en-US" sz="2000" dirty="0">
                <a:solidFill>
                  <a:srgbClr val="002060"/>
                </a:solidFill>
              </a:rPr>
              <a:t>Height limit: 30-45 feet, with 10-foot step back </a:t>
            </a:r>
          </a:p>
          <a:p>
            <a:pPr marL="285750" indent="-285750">
              <a:lnSpc>
                <a:spcPct val="150000"/>
              </a:lnSpc>
              <a:buFont typeface="Arial" panose="020B0604020202020204" pitchFamily="34" charset="0"/>
              <a:buChar char="•"/>
            </a:pPr>
            <a:r>
              <a:rPr lang="en-US" sz="2000" dirty="0">
                <a:solidFill>
                  <a:srgbClr val="002060"/>
                </a:solidFill>
              </a:rPr>
              <a:t>Height of ground floor: 14 feet</a:t>
            </a:r>
          </a:p>
        </p:txBody>
      </p:sp>
      <p:pic>
        <p:nvPicPr>
          <p:cNvPr id="9" name="Picture 8" descr="Graphical user interface, text&#10;&#10;Description automatically generated">
            <a:extLst>
              <a:ext uri="{FF2B5EF4-FFF2-40B4-BE49-F238E27FC236}">
                <a16:creationId xmlns:a16="http://schemas.microsoft.com/office/drawing/2014/main" id="{3D52905A-B261-931D-2FB8-8984FB91CA23}"/>
              </a:ext>
            </a:extLst>
          </p:cNvPr>
          <p:cNvPicPr>
            <a:picLocks noChangeAspect="1"/>
          </p:cNvPicPr>
          <p:nvPr/>
        </p:nvPicPr>
        <p:blipFill rotWithShape="1">
          <a:blip r:embed="rId7">
            <a:extLst>
              <a:ext uri="{28A0092B-C50C-407E-A947-70E740481C1C}">
                <a14:useLocalDpi xmlns:a14="http://schemas.microsoft.com/office/drawing/2010/main" val="0"/>
              </a:ext>
            </a:extLst>
          </a:blip>
          <a:srcRect l="8422" t="30608" r="60365" b="41218"/>
          <a:stretch/>
        </p:blipFill>
        <p:spPr>
          <a:xfrm>
            <a:off x="2387085" y="1818210"/>
            <a:ext cx="7225745" cy="5039790"/>
          </a:xfrm>
          <a:prstGeom prst="rect">
            <a:avLst/>
          </a:prstGeom>
        </p:spPr>
      </p:pic>
    </p:spTree>
    <p:extLst>
      <p:ext uri="{BB962C8B-B14F-4D97-AF65-F5344CB8AC3E}">
        <p14:creationId xmlns:p14="http://schemas.microsoft.com/office/powerpoint/2010/main" val="2762155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1000"/>
                                        <p:tgtEl>
                                          <p:spTgt spid="9"/>
                                        </p:tgtEl>
                                        <p:attrNameLst>
                                          <p:attrName>ppt_w</p:attrName>
                                        </p:attrNameLst>
                                      </p:cBhvr>
                                      <p:tavLst>
                                        <p:tav tm="0">
                                          <p:val>
                                            <p:strVal val="ppt_w"/>
                                          </p:val>
                                        </p:tav>
                                        <p:tav tm="100000">
                                          <p:val>
                                            <p:fltVal val="0"/>
                                          </p:val>
                                        </p:tav>
                                      </p:tavLst>
                                    </p:anim>
                                    <p:anim calcmode="lin" valueType="num">
                                      <p:cBhvr>
                                        <p:cTn id="12" dur="1000"/>
                                        <p:tgtEl>
                                          <p:spTgt spid="9"/>
                                        </p:tgtEl>
                                        <p:attrNameLst>
                                          <p:attrName>ppt_h</p:attrName>
                                        </p:attrNameLst>
                                      </p:cBhvr>
                                      <p:tavLst>
                                        <p:tav tm="0">
                                          <p:val>
                                            <p:strVal val="ppt_h"/>
                                          </p:val>
                                        </p:tav>
                                        <p:tav tm="100000">
                                          <p:val>
                                            <p:fltVal val="0"/>
                                          </p:val>
                                        </p:tav>
                                      </p:tavLst>
                                    </p:anim>
                                    <p:animEffect transition="out" filter="fade">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6F0F43-F713-96CD-B5C9-FCC3FB9BFFEC}"/>
              </a:ext>
            </a:extLst>
          </p:cNvPr>
          <p:cNvSpPr>
            <a:spLocks noGrp="1" noRot="1" noMove="1" noResize="1" noEditPoints="1" noAdjustHandles="1" noChangeArrowheads="1" noChangeShapeType="1"/>
          </p:cNvSpPr>
          <p:nvPr/>
        </p:nvSpPr>
        <p:spPr>
          <a:xfrm>
            <a:off x="824089" y="1806222"/>
            <a:ext cx="2370667" cy="395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93EB1D0-737A-97D6-C0B8-1EBB63011156}"/>
              </a:ext>
            </a:extLst>
          </p:cNvPr>
          <p:cNvSpPr txBox="1"/>
          <p:nvPr/>
        </p:nvSpPr>
        <p:spPr>
          <a:xfrm>
            <a:off x="1882976" y="135565"/>
            <a:ext cx="6880024" cy="701731"/>
          </a:xfrm>
          <a:prstGeom prst="rect">
            <a:avLst/>
          </a:prstGeom>
        </p:spPr>
        <p:txBody>
          <a:bodyPr vert="horz" lIns="0" tIns="0" rIns="0" bIns="0" rtlCol="0" anchor="b" anchorCtr="0">
            <a:normAutofit/>
          </a:bodyPr>
          <a:lstStyle>
            <a:defPPr>
              <a:defRPr lang="en-US"/>
            </a:defPPr>
            <a:lvl1pPr>
              <a:lnSpc>
                <a:spcPct val="90000"/>
              </a:lnSpc>
              <a:spcBef>
                <a:spcPct val="0"/>
              </a:spcBef>
              <a:buNone/>
              <a:defRPr sz="4400" b="1" i="0" spc="100" baseline="0">
                <a:solidFill>
                  <a:srgbClr val="915FA8"/>
                </a:solidFill>
                <a:latin typeface="Barlow Condensed" panose="00000506000000000000" pitchFamily="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Height Standards</a:t>
            </a:r>
          </a:p>
        </p:txBody>
      </p:sp>
      <p:pic>
        <p:nvPicPr>
          <p:cNvPr id="16" name="Picture 15" descr="Logo&#10;&#10;Description automatically generated with medium confidence">
            <a:extLst>
              <a:ext uri="{FF2B5EF4-FFF2-40B4-BE49-F238E27FC236}">
                <a16:creationId xmlns:a16="http://schemas.microsoft.com/office/drawing/2014/main" id="{964BBCAB-AD0B-5974-E12B-AD045715D6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18" y="52225"/>
            <a:ext cx="1377812" cy="806021"/>
          </a:xfrm>
          <a:prstGeom prst="rect">
            <a:avLst/>
          </a:prstGeom>
          <a:ln>
            <a:noFill/>
          </a:ln>
        </p:spPr>
      </p:pic>
      <p:sp>
        <p:nvSpPr>
          <p:cNvPr id="8" name="TextBox 7">
            <a:extLst>
              <a:ext uri="{FF2B5EF4-FFF2-40B4-BE49-F238E27FC236}">
                <a16:creationId xmlns:a16="http://schemas.microsoft.com/office/drawing/2014/main" id="{C0FFC077-798B-AB5D-E2EE-BEA1985050C4}"/>
              </a:ext>
            </a:extLst>
          </p:cNvPr>
          <p:cNvSpPr txBox="1"/>
          <p:nvPr/>
        </p:nvSpPr>
        <p:spPr>
          <a:xfrm>
            <a:off x="1709530" y="1216961"/>
            <a:ext cx="7627593" cy="3411190"/>
          </a:xfrm>
          <a:prstGeom prst="rect">
            <a:avLst/>
          </a:prstGeom>
          <a:noFill/>
        </p:spPr>
        <p:txBody>
          <a:bodyPr wrap="square" rtlCol="0">
            <a:spAutoFit/>
          </a:bodyPr>
          <a:lstStyle/>
          <a:p>
            <a:pPr marL="457200" indent="-457200">
              <a:lnSpc>
                <a:spcPct val="90000"/>
              </a:lnSpc>
              <a:spcBef>
                <a:spcPts val="18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Main Street – </a:t>
            </a:r>
            <a:r>
              <a:rPr lang="en-US" sz="2800" b="1" dirty="0">
                <a:solidFill>
                  <a:srgbClr val="2D427F"/>
                </a:solidFill>
                <a:latin typeface="Barlow Condensed Light" panose="00000406000000000000" pitchFamily="2" charset="0"/>
              </a:rPr>
              <a:t>Maximum 30’ at street edge </a:t>
            </a:r>
            <a:r>
              <a:rPr lang="en-US" sz="2800" dirty="0">
                <a:solidFill>
                  <a:srgbClr val="2D427F"/>
                </a:solidFill>
                <a:latin typeface="Barlow Condensed Light" panose="00000406000000000000" pitchFamily="2" charset="0"/>
              </a:rPr>
              <a:t>&amp; up to 35’ with a 10’ </a:t>
            </a:r>
            <a:r>
              <a:rPr lang="en-US" sz="2800" dirty="0" err="1">
                <a:solidFill>
                  <a:srgbClr val="2D427F"/>
                </a:solidFill>
                <a:latin typeface="Barlow Condensed Light" panose="00000406000000000000" pitchFamily="2" charset="0"/>
              </a:rPr>
              <a:t>stepback</a:t>
            </a:r>
            <a:r>
              <a:rPr lang="en-US" sz="2800" dirty="0">
                <a:solidFill>
                  <a:srgbClr val="2D427F"/>
                </a:solidFill>
                <a:latin typeface="Barlow Condensed Light" panose="00000406000000000000" pitchFamily="2" charset="0"/>
              </a:rPr>
              <a:t> from the front property line </a:t>
            </a:r>
          </a:p>
          <a:p>
            <a:pPr marL="457200" indent="-457200">
              <a:lnSpc>
                <a:spcPct val="90000"/>
              </a:lnSpc>
              <a:spcBef>
                <a:spcPts val="18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Alley Frontage - </a:t>
            </a:r>
            <a:r>
              <a:rPr lang="en-US" sz="2800" b="1" dirty="0">
                <a:solidFill>
                  <a:srgbClr val="2D427F"/>
                </a:solidFill>
                <a:latin typeface="Barlow Condensed Light" panose="00000406000000000000" pitchFamily="2" charset="0"/>
              </a:rPr>
              <a:t>Maximum 45’</a:t>
            </a:r>
          </a:p>
          <a:p>
            <a:pPr marL="457200" indent="-457200">
              <a:lnSpc>
                <a:spcPct val="90000"/>
              </a:lnSpc>
              <a:spcBef>
                <a:spcPts val="1800"/>
              </a:spcBef>
              <a:spcAft>
                <a:spcPts val="800"/>
              </a:spcAft>
              <a:buClr>
                <a:srgbClr val="FCB040"/>
              </a:buClr>
              <a:buSzPts val="1920"/>
              <a:buFont typeface="Wingdings" panose="05000000000000000000" pitchFamily="2" charset="2"/>
              <a:buChar char="v"/>
            </a:pPr>
            <a:r>
              <a:rPr lang="en-US" sz="2800" b="1" dirty="0">
                <a:solidFill>
                  <a:srgbClr val="2C407E"/>
                </a:solidFill>
                <a:latin typeface="Barlow Condensed Light" panose="00000406000000000000" pitchFamily="2" charset="0"/>
              </a:rPr>
              <a:t>Office and residential permitted on the  ground floor</a:t>
            </a:r>
          </a:p>
          <a:p>
            <a:pPr marL="457200" indent="-457200">
              <a:lnSpc>
                <a:spcPct val="90000"/>
              </a:lnSpc>
              <a:spcBef>
                <a:spcPts val="1800"/>
              </a:spcBef>
              <a:spcAft>
                <a:spcPts val="800"/>
              </a:spcAft>
              <a:buClr>
                <a:srgbClr val="FCB040"/>
              </a:buClr>
              <a:buSzPts val="1920"/>
              <a:buFont typeface="Wingdings" panose="05000000000000000000" pitchFamily="2" charset="2"/>
              <a:buChar char="v"/>
            </a:pPr>
            <a:endParaRPr lang="en-US" sz="2800" dirty="0">
              <a:solidFill>
                <a:srgbClr val="2D427F"/>
              </a:solidFill>
              <a:latin typeface="Barlow Condensed Light" panose="00000406000000000000" pitchFamily="2" charset="0"/>
            </a:endParaRPr>
          </a:p>
          <a:p>
            <a:endParaRPr lang="en-US" dirty="0"/>
          </a:p>
        </p:txBody>
      </p:sp>
      <p:grpSp>
        <p:nvGrpSpPr>
          <p:cNvPr id="10" name="Group 9">
            <a:extLst>
              <a:ext uri="{FF2B5EF4-FFF2-40B4-BE49-F238E27FC236}">
                <a16:creationId xmlns:a16="http://schemas.microsoft.com/office/drawing/2014/main" id="{EC510FB4-21A0-8C49-9C96-43FF1FD53F91}"/>
              </a:ext>
            </a:extLst>
          </p:cNvPr>
          <p:cNvGrpSpPr/>
          <p:nvPr/>
        </p:nvGrpSpPr>
        <p:grpSpPr>
          <a:xfrm>
            <a:off x="598487" y="2931054"/>
            <a:ext cx="10029825" cy="3705225"/>
            <a:chOff x="598487" y="2931054"/>
            <a:chExt cx="10029825" cy="3705225"/>
          </a:xfrm>
        </p:grpSpPr>
        <p:pic>
          <p:nvPicPr>
            <p:cNvPr id="7" name="Picture 6">
              <a:extLst>
                <a:ext uri="{FF2B5EF4-FFF2-40B4-BE49-F238E27FC236}">
                  <a16:creationId xmlns:a16="http://schemas.microsoft.com/office/drawing/2014/main" id="{C1B3047F-6C16-7648-73D8-17BCB74E12FC}"/>
                </a:ext>
              </a:extLst>
            </p:cNvPr>
            <p:cNvPicPr>
              <a:picLocks noChangeAspect="1"/>
            </p:cNvPicPr>
            <p:nvPr/>
          </p:nvPicPr>
          <p:blipFill>
            <a:blip r:embed="rId4"/>
            <a:stretch>
              <a:fillRect/>
            </a:stretch>
          </p:blipFill>
          <p:spPr>
            <a:xfrm>
              <a:off x="598487" y="2931054"/>
              <a:ext cx="10029825" cy="3705225"/>
            </a:xfrm>
            <a:prstGeom prst="rect">
              <a:avLst/>
            </a:prstGeom>
          </p:spPr>
        </p:pic>
        <p:sp>
          <p:nvSpPr>
            <p:cNvPr id="9" name="Rectangle 8">
              <a:extLst>
                <a:ext uri="{FF2B5EF4-FFF2-40B4-BE49-F238E27FC236}">
                  <a16:creationId xmlns:a16="http://schemas.microsoft.com/office/drawing/2014/main" id="{14272963-739E-E3C5-AE59-A7BC9C3DA9EB}"/>
                </a:ext>
              </a:extLst>
            </p:cNvPr>
            <p:cNvSpPr/>
            <p:nvPr/>
          </p:nvSpPr>
          <p:spPr>
            <a:xfrm>
              <a:off x="2904067" y="3429002"/>
              <a:ext cx="397933" cy="7639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150258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Land use and development standards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5CD8415-E4DE-3D8B-D21C-1F3AFDC86D4A}"/>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Highlights on development standards (Grand Avenue)</a:t>
            </a:r>
          </a:p>
        </p:txBody>
      </p:sp>
      <p:sp>
        <p:nvSpPr>
          <p:cNvPr id="6" name="TextBox 5">
            <a:extLst>
              <a:ext uri="{FF2B5EF4-FFF2-40B4-BE49-F238E27FC236}">
                <a16:creationId xmlns:a16="http://schemas.microsoft.com/office/drawing/2014/main" id="{FA591882-395A-0AF1-F8BF-446C06256E4A}"/>
              </a:ext>
            </a:extLst>
          </p:cNvPr>
          <p:cNvSpPr txBox="1"/>
          <p:nvPr/>
        </p:nvSpPr>
        <p:spPr>
          <a:xfrm>
            <a:off x="2753032" y="2448232"/>
            <a:ext cx="7225745" cy="32675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Larger lot size and lot width requirements</a:t>
            </a:r>
          </a:p>
          <a:p>
            <a:pPr marL="285750" indent="-285750">
              <a:lnSpc>
                <a:spcPct val="150000"/>
              </a:lnSpc>
              <a:buFont typeface="Arial" panose="020B0604020202020204" pitchFamily="34" charset="0"/>
              <a:buChar char="•"/>
            </a:pPr>
            <a:r>
              <a:rPr lang="en-US" sz="2000" dirty="0">
                <a:solidFill>
                  <a:srgbClr val="002060"/>
                </a:solidFill>
              </a:rPr>
              <a:t>No limit on commercial or residential density</a:t>
            </a:r>
          </a:p>
          <a:p>
            <a:pPr marL="285750" indent="-285750">
              <a:lnSpc>
                <a:spcPct val="150000"/>
              </a:lnSpc>
              <a:buFont typeface="Arial" panose="020B0604020202020204" pitchFamily="34" charset="0"/>
              <a:buChar char="•"/>
            </a:pPr>
            <a:r>
              <a:rPr lang="en-US" sz="2000" dirty="0">
                <a:solidFill>
                  <a:srgbClr val="002060"/>
                </a:solidFill>
              </a:rPr>
              <a:t>Residential private open space – 50 </a:t>
            </a:r>
            <a:r>
              <a:rPr lang="en-US" sz="2000" dirty="0" err="1">
                <a:solidFill>
                  <a:srgbClr val="002060"/>
                </a:solidFill>
              </a:rPr>
              <a:t>s.f.</a:t>
            </a:r>
            <a:r>
              <a:rPr lang="en-US" sz="2000" dirty="0">
                <a:solidFill>
                  <a:srgbClr val="002060"/>
                </a:solidFill>
              </a:rPr>
              <a:t> per unit</a:t>
            </a:r>
          </a:p>
          <a:p>
            <a:pPr marL="285750" indent="-285750">
              <a:lnSpc>
                <a:spcPct val="150000"/>
              </a:lnSpc>
              <a:buFont typeface="Arial" panose="020B0604020202020204" pitchFamily="34" charset="0"/>
              <a:buChar char="•"/>
            </a:pPr>
            <a:r>
              <a:rPr lang="en-US" sz="2000" dirty="0">
                <a:solidFill>
                  <a:srgbClr val="002060"/>
                </a:solidFill>
              </a:rPr>
              <a:t>Residential common open space – 100 </a:t>
            </a:r>
            <a:r>
              <a:rPr lang="en-US" sz="2000" dirty="0" err="1">
                <a:solidFill>
                  <a:srgbClr val="002060"/>
                </a:solidFill>
              </a:rPr>
              <a:t>s.f.</a:t>
            </a:r>
            <a:r>
              <a:rPr lang="en-US" sz="2000" dirty="0">
                <a:solidFill>
                  <a:srgbClr val="002060"/>
                </a:solidFill>
              </a:rPr>
              <a:t> per unit</a:t>
            </a:r>
          </a:p>
          <a:p>
            <a:pPr marL="285750" indent="-285750">
              <a:lnSpc>
                <a:spcPct val="150000"/>
              </a:lnSpc>
              <a:buFont typeface="Arial" panose="020B0604020202020204" pitchFamily="34" charset="0"/>
              <a:buChar char="•"/>
            </a:pPr>
            <a:r>
              <a:rPr lang="en-US" sz="2000" dirty="0">
                <a:solidFill>
                  <a:srgbClr val="002060"/>
                </a:solidFill>
              </a:rPr>
              <a:t>Height limit: 60 feet, with 10-foot step back </a:t>
            </a:r>
          </a:p>
          <a:p>
            <a:pPr marL="285750" indent="-285750">
              <a:lnSpc>
                <a:spcPct val="150000"/>
              </a:lnSpc>
              <a:buFont typeface="Arial" panose="020B0604020202020204" pitchFamily="34" charset="0"/>
              <a:buChar char="•"/>
            </a:pPr>
            <a:r>
              <a:rPr lang="en-US" sz="2000" dirty="0">
                <a:solidFill>
                  <a:srgbClr val="002060"/>
                </a:solidFill>
              </a:rPr>
              <a:t>Height of ground floor: 14 feet</a:t>
            </a:r>
          </a:p>
          <a:p>
            <a:pPr marL="285750" indent="-285750">
              <a:lnSpc>
                <a:spcPct val="150000"/>
              </a:lnSpc>
              <a:buFont typeface="Arial" panose="020B0604020202020204" pitchFamily="34" charset="0"/>
              <a:buChar char="•"/>
            </a:pPr>
            <a:r>
              <a:rPr lang="en-US" sz="2000" dirty="0">
                <a:solidFill>
                  <a:srgbClr val="002060"/>
                </a:solidFill>
              </a:rPr>
              <a:t>Landscaping: 10 percent of lot area</a:t>
            </a:r>
          </a:p>
        </p:txBody>
      </p:sp>
    </p:spTree>
    <p:extLst>
      <p:ext uri="{BB962C8B-B14F-4D97-AF65-F5344CB8AC3E}">
        <p14:creationId xmlns:p14="http://schemas.microsoft.com/office/powerpoint/2010/main" val="217589387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Land use and development standards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5CD8415-E4DE-3D8B-D21C-1F3AFDC86D4A}"/>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Highlights on development standards (Civic Center)</a:t>
            </a:r>
          </a:p>
        </p:txBody>
      </p:sp>
      <p:sp>
        <p:nvSpPr>
          <p:cNvPr id="6" name="TextBox 5">
            <a:extLst>
              <a:ext uri="{FF2B5EF4-FFF2-40B4-BE49-F238E27FC236}">
                <a16:creationId xmlns:a16="http://schemas.microsoft.com/office/drawing/2014/main" id="{FA591882-395A-0AF1-F8BF-446C06256E4A}"/>
              </a:ext>
            </a:extLst>
          </p:cNvPr>
          <p:cNvSpPr txBox="1"/>
          <p:nvPr/>
        </p:nvSpPr>
        <p:spPr>
          <a:xfrm>
            <a:off x="2753032" y="2448232"/>
            <a:ext cx="7225745" cy="37292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No requirements for lot area, lot width, setbacks, or density</a:t>
            </a:r>
          </a:p>
          <a:p>
            <a:pPr marL="285750" indent="-285750">
              <a:lnSpc>
                <a:spcPct val="150000"/>
              </a:lnSpc>
              <a:buFont typeface="Arial" panose="020B0604020202020204" pitchFamily="34" charset="0"/>
              <a:buChar char="•"/>
            </a:pPr>
            <a:r>
              <a:rPr lang="en-US" sz="2000" dirty="0">
                <a:solidFill>
                  <a:srgbClr val="002060"/>
                </a:solidFill>
              </a:rPr>
              <a:t>Building orientation toward Grand and Main</a:t>
            </a:r>
          </a:p>
          <a:p>
            <a:pPr marL="285750" indent="-285750">
              <a:lnSpc>
                <a:spcPct val="150000"/>
              </a:lnSpc>
              <a:buFont typeface="Arial" panose="020B0604020202020204" pitchFamily="34" charset="0"/>
              <a:buChar char="•"/>
            </a:pPr>
            <a:r>
              <a:rPr lang="en-US" sz="2000" dirty="0">
                <a:solidFill>
                  <a:srgbClr val="002060"/>
                </a:solidFill>
              </a:rPr>
              <a:t>Height: 60 feet</a:t>
            </a:r>
          </a:p>
          <a:p>
            <a:pPr marL="285750" indent="-285750">
              <a:lnSpc>
                <a:spcPct val="150000"/>
              </a:lnSpc>
              <a:buFont typeface="Arial" panose="020B0604020202020204" pitchFamily="34" charset="0"/>
              <a:buChar char="•"/>
            </a:pPr>
            <a:r>
              <a:rPr lang="en-US" sz="2000" dirty="0">
                <a:solidFill>
                  <a:srgbClr val="002060"/>
                </a:solidFill>
              </a:rPr>
              <a:t>No new access from Main and only one access point on Grand</a:t>
            </a:r>
          </a:p>
          <a:p>
            <a:pPr marL="285750" indent="-285750">
              <a:lnSpc>
                <a:spcPct val="150000"/>
              </a:lnSpc>
              <a:buFont typeface="Arial" panose="020B0604020202020204" pitchFamily="34" charset="0"/>
              <a:buChar char="•"/>
            </a:pPr>
            <a:r>
              <a:rPr lang="en-US" sz="2000" dirty="0">
                <a:solidFill>
                  <a:srgbClr val="002060"/>
                </a:solidFill>
              </a:rPr>
              <a:t>Landscaping: 25 percent of lot area</a:t>
            </a:r>
          </a:p>
          <a:p>
            <a:pPr marL="285750" indent="-285750">
              <a:lnSpc>
                <a:spcPct val="150000"/>
              </a:lnSpc>
              <a:buFont typeface="Arial" panose="020B0604020202020204" pitchFamily="34" charset="0"/>
              <a:buChar char="•"/>
            </a:pPr>
            <a:r>
              <a:rPr lang="en-US" sz="2000" dirty="0">
                <a:solidFill>
                  <a:srgbClr val="002060"/>
                </a:solidFill>
              </a:rPr>
              <a:t>Parking: New public parking structure recommended at Grand and Standard</a:t>
            </a:r>
          </a:p>
          <a:p>
            <a:pPr marL="285750" indent="-285750">
              <a:lnSpc>
                <a:spcPct val="150000"/>
              </a:lnSpc>
              <a:buFont typeface="Arial" panose="020B0604020202020204" pitchFamily="34" charset="0"/>
              <a:buChar char="•"/>
            </a:pPr>
            <a:r>
              <a:rPr lang="en-US" sz="2000" dirty="0">
                <a:solidFill>
                  <a:srgbClr val="002060"/>
                </a:solidFill>
              </a:rPr>
              <a:t>Plaza space design recommendations</a:t>
            </a:r>
          </a:p>
        </p:txBody>
      </p:sp>
      <p:pic>
        <p:nvPicPr>
          <p:cNvPr id="10" name="Picture 9" descr="Graphical user interface, website&#10;&#10;Description automatically generated">
            <a:extLst>
              <a:ext uri="{FF2B5EF4-FFF2-40B4-BE49-F238E27FC236}">
                <a16:creationId xmlns:a16="http://schemas.microsoft.com/office/drawing/2014/main" id="{1E885F06-2D64-72FA-77E0-D90766D9EA02}"/>
              </a:ext>
            </a:extLst>
          </p:cNvPr>
          <p:cNvPicPr>
            <a:picLocks noChangeAspect="1"/>
          </p:cNvPicPr>
          <p:nvPr/>
        </p:nvPicPr>
        <p:blipFill rotWithShape="1">
          <a:blip r:embed="rId7">
            <a:extLst>
              <a:ext uri="{28A0092B-C50C-407E-A947-70E740481C1C}">
                <a14:useLocalDpi xmlns:a14="http://schemas.microsoft.com/office/drawing/2010/main" val="0"/>
              </a:ext>
            </a:extLst>
          </a:blip>
          <a:srcRect l="56315" t="24834" r="7901" b="54521"/>
          <a:stretch/>
        </p:blipFill>
        <p:spPr>
          <a:xfrm>
            <a:off x="2654710" y="2575555"/>
            <a:ext cx="8846389" cy="3943901"/>
          </a:xfrm>
          <a:prstGeom prst="rect">
            <a:avLst/>
          </a:prstGeom>
        </p:spPr>
      </p:pic>
    </p:spTree>
    <p:extLst>
      <p:ext uri="{BB962C8B-B14F-4D97-AF65-F5344CB8AC3E}">
        <p14:creationId xmlns:p14="http://schemas.microsoft.com/office/powerpoint/2010/main" val="2523081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1000"/>
                                        <p:tgtEl>
                                          <p:spTgt spid="10"/>
                                        </p:tgtEl>
                                        <p:attrNameLst>
                                          <p:attrName>ppt_w</p:attrName>
                                        </p:attrNameLst>
                                      </p:cBhvr>
                                      <p:tavLst>
                                        <p:tav tm="0">
                                          <p:val>
                                            <p:strVal val="ppt_w"/>
                                          </p:val>
                                        </p:tav>
                                        <p:tav tm="100000">
                                          <p:val>
                                            <p:fltVal val="0"/>
                                          </p:val>
                                        </p:tav>
                                      </p:tavLst>
                                    </p:anim>
                                    <p:anim calcmode="lin" valueType="num">
                                      <p:cBhvr>
                                        <p:cTn id="12" dur="1000"/>
                                        <p:tgtEl>
                                          <p:spTgt spid="10"/>
                                        </p:tgtEl>
                                        <p:attrNameLst>
                                          <p:attrName>ppt_h</p:attrName>
                                        </p:attrNameLst>
                                      </p:cBhvr>
                                      <p:tavLst>
                                        <p:tav tm="0">
                                          <p:val>
                                            <p:strVal val="ppt_h"/>
                                          </p:val>
                                        </p:tav>
                                        <p:tav tm="100000">
                                          <p:val>
                                            <p:fltVal val="0"/>
                                          </p:val>
                                        </p:tav>
                                      </p:tavLst>
                                    </p:anim>
                                    <p:animEffect transition="out" filter="fade">
                                      <p:cBhvr>
                                        <p:cTn id="13" dur="1000"/>
                                        <p:tgtEl>
                                          <p:spTgt spid="10"/>
                                        </p:tgtEl>
                                      </p:cBhvr>
                                    </p:animEffect>
                                    <p:set>
                                      <p:cBhvr>
                                        <p:cTn id="14"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Design standards and Guidelines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5CD8415-E4DE-3D8B-D21C-1F3AFDC86D4A}"/>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Area wide</a:t>
            </a:r>
          </a:p>
        </p:txBody>
      </p:sp>
      <p:sp>
        <p:nvSpPr>
          <p:cNvPr id="6" name="TextBox 5">
            <a:extLst>
              <a:ext uri="{FF2B5EF4-FFF2-40B4-BE49-F238E27FC236}">
                <a16:creationId xmlns:a16="http://schemas.microsoft.com/office/drawing/2014/main" id="{FA591882-395A-0AF1-F8BF-446C06256E4A}"/>
              </a:ext>
            </a:extLst>
          </p:cNvPr>
          <p:cNvSpPr txBox="1"/>
          <p:nvPr/>
        </p:nvSpPr>
        <p:spPr>
          <a:xfrm>
            <a:off x="2753032" y="2448232"/>
            <a:ext cx="7225745" cy="32675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Building Wall modulation</a:t>
            </a:r>
          </a:p>
          <a:p>
            <a:pPr marL="285750" indent="-285750">
              <a:lnSpc>
                <a:spcPct val="150000"/>
              </a:lnSpc>
              <a:buFont typeface="Arial" panose="020B0604020202020204" pitchFamily="34" charset="0"/>
              <a:buChar char="•"/>
            </a:pPr>
            <a:r>
              <a:rPr lang="en-US" sz="2000" dirty="0">
                <a:solidFill>
                  <a:srgbClr val="002060"/>
                </a:solidFill>
              </a:rPr>
              <a:t>Roofline variation</a:t>
            </a:r>
          </a:p>
          <a:p>
            <a:pPr marL="285750" indent="-285750">
              <a:lnSpc>
                <a:spcPct val="150000"/>
              </a:lnSpc>
              <a:buFont typeface="Arial" panose="020B0604020202020204" pitchFamily="34" charset="0"/>
              <a:buChar char="•"/>
            </a:pPr>
            <a:r>
              <a:rPr lang="en-US" sz="2000" dirty="0">
                <a:solidFill>
                  <a:srgbClr val="002060"/>
                </a:solidFill>
              </a:rPr>
              <a:t>Primary entrance design</a:t>
            </a:r>
          </a:p>
          <a:p>
            <a:pPr marL="285750" indent="-285750">
              <a:lnSpc>
                <a:spcPct val="150000"/>
              </a:lnSpc>
              <a:buFont typeface="Arial" panose="020B0604020202020204" pitchFamily="34" charset="0"/>
              <a:buChar char="•"/>
            </a:pPr>
            <a:r>
              <a:rPr lang="en-US" sz="2000" dirty="0">
                <a:solidFill>
                  <a:srgbClr val="002060"/>
                </a:solidFill>
              </a:rPr>
              <a:t>Additional window and glazing standards</a:t>
            </a:r>
          </a:p>
          <a:p>
            <a:pPr marL="285750" indent="-285750">
              <a:lnSpc>
                <a:spcPct val="150000"/>
              </a:lnSpc>
              <a:buFont typeface="Arial" panose="020B0604020202020204" pitchFamily="34" charset="0"/>
              <a:buChar char="•"/>
            </a:pPr>
            <a:r>
              <a:rPr lang="en-US" sz="2000" dirty="0">
                <a:solidFill>
                  <a:srgbClr val="002060"/>
                </a:solidFill>
              </a:rPr>
              <a:t>Historic Resources</a:t>
            </a:r>
          </a:p>
          <a:p>
            <a:pPr marL="285750" indent="-285750">
              <a:lnSpc>
                <a:spcPct val="150000"/>
              </a:lnSpc>
              <a:buFont typeface="Arial" panose="020B0604020202020204" pitchFamily="34" charset="0"/>
              <a:buChar char="•"/>
            </a:pPr>
            <a:r>
              <a:rPr lang="en-US" sz="2000" dirty="0">
                <a:solidFill>
                  <a:srgbClr val="002060"/>
                </a:solidFill>
              </a:rPr>
              <a:t>Parking: </a:t>
            </a:r>
          </a:p>
          <a:p>
            <a:pPr marL="285750" indent="-285750">
              <a:lnSpc>
                <a:spcPct val="150000"/>
              </a:lnSpc>
              <a:buFont typeface="Arial" panose="020B0604020202020204" pitchFamily="34" charset="0"/>
              <a:buChar char="•"/>
            </a:pPr>
            <a:r>
              <a:rPr lang="en-US" sz="2000" dirty="0">
                <a:solidFill>
                  <a:srgbClr val="002060"/>
                </a:solidFill>
              </a:rPr>
              <a:t>Plaza</a:t>
            </a:r>
          </a:p>
        </p:txBody>
      </p:sp>
      <p:pic>
        <p:nvPicPr>
          <p:cNvPr id="7" name="Picture 6" descr="A picture containing graphical user interface&#10;&#10;Description automatically generated">
            <a:extLst>
              <a:ext uri="{FF2B5EF4-FFF2-40B4-BE49-F238E27FC236}">
                <a16:creationId xmlns:a16="http://schemas.microsoft.com/office/drawing/2014/main" id="{60C6EFCA-B529-6A79-762F-FBE7AD1E1F15}"/>
              </a:ext>
            </a:extLst>
          </p:cNvPr>
          <p:cNvPicPr>
            <a:picLocks noChangeAspect="1"/>
          </p:cNvPicPr>
          <p:nvPr/>
        </p:nvPicPr>
        <p:blipFill rotWithShape="1">
          <a:blip r:embed="rId7">
            <a:extLst>
              <a:ext uri="{28A0092B-C50C-407E-A947-70E740481C1C}">
                <a14:useLocalDpi xmlns:a14="http://schemas.microsoft.com/office/drawing/2010/main" val="0"/>
              </a:ext>
            </a:extLst>
          </a:blip>
          <a:srcRect l="50774" t="13678" r="8013" b="48100"/>
          <a:stretch/>
        </p:blipFill>
        <p:spPr>
          <a:xfrm>
            <a:off x="2753030" y="1808377"/>
            <a:ext cx="6900339" cy="4945211"/>
          </a:xfrm>
          <a:prstGeom prst="rect">
            <a:avLst/>
          </a:prstGeom>
        </p:spPr>
      </p:pic>
    </p:spTree>
    <p:extLst>
      <p:ext uri="{BB962C8B-B14F-4D97-AF65-F5344CB8AC3E}">
        <p14:creationId xmlns:p14="http://schemas.microsoft.com/office/powerpoint/2010/main" val="4035662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Design standards and Guidelines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5CD8415-E4DE-3D8B-D21C-1F3AFDC86D4A}"/>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Area wide</a:t>
            </a:r>
          </a:p>
        </p:txBody>
      </p:sp>
      <p:sp>
        <p:nvSpPr>
          <p:cNvPr id="6" name="TextBox 5">
            <a:extLst>
              <a:ext uri="{FF2B5EF4-FFF2-40B4-BE49-F238E27FC236}">
                <a16:creationId xmlns:a16="http://schemas.microsoft.com/office/drawing/2014/main" id="{FA591882-395A-0AF1-F8BF-446C06256E4A}"/>
              </a:ext>
            </a:extLst>
          </p:cNvPr>
          <p:cNvSpPr txBox="1"/>
          <p:nvPr/>
        </p:nvSpPr>
        <p:spPr>
          <a:xfrm>
            <a:off x="2753032" y="2448232"/>
            <a:ext cx="7225745" cy="32675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Building Wall modulation</a:t>
            </a:r>
          </a:p>
          <a:p>
            <a:pPr marL="285750" indent="-285750">
              <a:lnSpc>
                <a:spcPct val="150000"/>
              </a:lnSpc>
              <a:buFont typeface="Arial" panose="020B0604020202020204" pitchFamily="34" charset="0"/>
              <a:buChar char="•"/>
            </a:pPr>
            <a:r>
              <a:rPr lang="en-US" sz="2000" dirty="0">
                <a:solidFill>
                  <a:srgbClr val="002060"/>
                </a:solidFill>
              </a:rPr>
              <a:t>Roofline variation</a:t>
            </a:r>
          </a:p>
          <a:p>
            <a:pPr marL="285750" indent="-285750">
              <a:lnSpc>
                <a:spcPct val="150000"/>
              </a:lnSpc>
              <a:buFont typeface="Arial" panose="020B0604020202020204" pitchFamily="34" charset="0"/>
              <a:buChar char="•"/>
            </a:pPr>
            <a:r>
              <a:rPr lang="en-US" sz="2000" dirty="0">
                <a:solidFill>
                  <a:srgbClr val="002060"/>
                </a:solidFill>
              </a:rPr>
              <a:t>Primary entrance design</a:t>
            </a:r>
          </a:p>
          <a:p>
            <a:pPr marL="285750" indent="-285750">
              <a:lnSpc>
                <a:spcPct val="150000"/>
              </a:lnSpc>
              <a:buFont typeface="Arial" panose="020B0604020202020204" pitchFamily="34" charset="0"/>
              <a:buChar char="•"/>
            </a:pPr>
            <a:r>
              <a:rPr lang="en-US" sz="2000" dirty="0">
                <a:solidFill>
                  <a:srgbClr val="002060"/>
                </a:solidFill>
              </a:rPr>
              <a:t>Additional window and glazing standards</a:t>
            </a:r>
          </a:p>
          <a:p>
            <a:pPr marL="285750" indent="-285750">
              <a:lnSpc>
                <a:spcPct val="150000"/>
              </a:lnSpc>
              <a:buFont typeface="Arial" panose="020B0604020202020204" pitchFamily="34" charset="0"/>
              <a:buChar char="•"/>
            </a:pPr>
            <a:r>
              <a:rPr lang="en-US" sz="2000" dirty="0">
                <a:solidFill>
                  <a:srgbClr val="002060"/>
                </a:solidFill>
              </a:rPr>
              <a:t>Historic Resources</a:t>
            </a:r>
          </a:p>
          <a:p>
            <a:pPr marL="285750" indent="-285750">
              <a:lnSpc>
                <a:spcPct val="150000"/>
              </a:lnSpc>
              <a:buFont typeface="Arial" panose="020B0604020202020204" pitchFamily="34" charset="0"/>
              <a:buChar char="•"/>
            </a:pPr>
            <a:r>
              <a:rPr lang="en-US" sz="2000" dirty="0">
                <a:solidFill>
                  <a:srgbClr val="002060"/>
                </a:solidFill>
              </a:rPr>
              <a:t>Parking: </a:t>
            </a:r>
          </a:p>
          <a:p>
            <a:pPr marL="285750" indent="-285750">
              <a:lnSpc>
                <a:spcPct val="150000"/>
              </a:lnSpc>
              <a:buFont typeface="Arial" panose="020B0604020202020204" pitchFamily="34" charset="0"/>
              <a:buChar char="•"/>
            </a:pPr>
            <a:r>
              <a:rPr lang="en-US" sz="2000" dirty="0">
                <a:solidFill>
                  <a:srgbClr val="002060"/>
                </a:solidFill>
              </a:rPr>
              <a:t>Plaza</a:t>
            </a:r>
          </a:p>
        </p:txBody>
      </p:sp>
      <p:pic>
        <p:nvPicPr>
          <p:cNvPr id="8" name="Picture 7" descr="A picture containing graphical user interface&#10;&#10;Description automatically generated">
            <a:extLst>
              <a:ext uri="{FF2B5EF4-FFF2-40B4-BE49-F238E27FC236}">
                <a16:creationId xmlns:a16="http://schemas.microsoft.com/office/drawing/2014/main" id="{8C3329A2-FF31-9EC9-CEC8-7484F9D3FA22}"/>
              </a:ext>
            </a:extLst>
          </p:cNvPr>
          <p:cNvPicPr>
            <a:picLocks noChangeAspect="1"/>
          </p:cNvPicPr>
          <p:nvPr/>
        </p:nvPicPr>
        <p:blipFill rotWithShape="1">
          <a:blip r:embed="rId7">
            <a:extLst>
              <a:ext uri="{28A0092B-C50C-407E-A947-70E740481C1C}">
                <a14:useLocalDpi xmlns:a14="http://schemas.microsoft.com/office/drawing/2010/main" val="0"/>
              </a:ext>
            </a:extLst>
          </a:blip>
          <a:srcRect l="51095" t="14733" r="8197" b="53018"/>
          <a:stretch/>
        </p:blipFill>
        <p:spPr>
          <a:xfrm>
            <a:off x="2753031" y="1808377"/>
            <a:ext cx="8249064" cy="5049623"/>
          </a:xfrm>
          <a:prstGeom prst="rect">
            <a:avLst/>
          </a:prstGeom>
        </p:spPr>
      </p:pic>
      <p:grpSp>
        <p:nvGrpSpPr>
          <p:cNvPr id="25" name="Group 24">
            <a:extLst>
              <a:ext uri="{FF2B5EF4-FFF2-40B4-BE49-F238E27FC236}">
                <a16:creationId xmlns:a16="http://schemas.microsoft.com/office/drawing/2014/main" id="{C0769C65-4D5C-D320-3E9C-7BFEB7F45521}"/>
              </a:ext>
            </a:extLst>
          </p:cNvPr>
          <p:cNvGrpSpPr/>
          <p:nvPr/>
        </p:nvGrpSpPr>
        <p:grpSpPr>
          <a:xfrm>
            <a:off x="2740271" y="1808377"/>
            <a:ext cx="9211452" cy="5064789"/>
            <a:chOff x="2740271" y="1808377"/>
            <a:chExt cx="9211452" cy="5064789"/>
          </a:xfrm>
        </p:grpSpPr>
        <p:pic>
          <p:nvPicPr>
            <p:cNvPr id="10" name="Picture 9" descr="A picture containing graphical user interface&#10;&#10;Description automatically generated">
              <a:extLst>
                <a:ext uri="{FF2B5EF4-FFF2-40B4-BE49-F238E27FC236}">
                  <a16:creationId xmlns:a16="http://schemas.microsoft.com/office/drawing/2014/main" id="{DCA52C22-410B-35D3-2D49-7A9454880F15}"/>
                </a:ext>
              </a:extLst>
            </p:cNvPr>
            <p:cNvPicPr>
              <a:picLocks noChangeAspect="1"/>
            </p:cNvPicPr>
            <p:nvPr/>
          </p:nvPicPr>
          <p:blipFill rotWithShape="1">
            <a:blip r:embed="rId7">
              <a:extLst>
                <a:ext uri="{28A0092B-C50C-407E-A947-70E740481C1C}">
                  <a14:useLocalDpi xmlns:a14="http://schemas.microsoft.com/office/drawing/2010/main" val="0"/>
                </a:ext>
              </a:extLst>
            </a:blip>
            <a:srcRect l="51108" t="50000" r="7569" b="15125"/>
            <a:stretch/>
          </p:blipFill>
          <p:spPr>
            <a:xfrm>
              <a:off x="2753030" y="1808377"/>
              <a:ext cx="3667432" cy="2391697"/>
            </a:xfrm>
            <a:prstGeom prst="rect">
              <a:avLst/>
            </a:prstGeom>
          </p:spPr>
        </p:pic>
        <p:pic>
          <p:nvPicPr>
            <p:cNvPr id="12" name="Picture 11">
              <a:extLst>
                <a:ext uri="{FF2B5EF4-FFF2-40B4-BE49-F238E27FC236}">
                  <a16:creationId xmlns:a16="http://schemas.microsoft.com/office/drawing/2014/main" id="{DC8AF718-6432-1DB2-95B9-B50738F22433}"/>
                </a:ext>
              </a:extLst>
            </p:cNvPr>
            <p:cNvPicPr>
              <a:picLocks noChangeAspect="1"/>
            </p:cNvPicPr>
            <p:nvPr/>
          </p:nvPicPr>
          <p:blipFill>
            <a:blip r:embed="rId8"/>
            <a:stretch>
              <a:fillRect/>
            </a:stretch>
          </p:blipFill>
          <p:spPr>
            <a:xfrm>
              <a:off x="6427355" y="1820739"/>
              <a:ext cx="5517156" cy="2308810"/>
            </a:xfrm>
            <a:prstGeom prst="rect">
              <a:avLst/>
            </a:prstGeom>
          </p:spPr>
        </p:pic>
        <p:pic>
          <p:nvPicPr>
            <p:cNvPr id="14" name="Picture 13">
              <a:extLst>
                <a:ext uri="{FF2B5EF4-FFF2-40B4-BE49-F238E27FC236}">
                  <a16:creationId xmlns:a16="http://schemas.microsoft.com/office/drawing/2014/main" id="{8D6B26EF-D00C-00C3-C5A2-A94F0AC255AC}"/>
                </a:ext>
              </a:extLst>
            </p:cNvPr>
            <p:cNvPicPr>
              <a:picLocks noChangeAspect="1"/>
            </p:cNvPicPr>
            <p:nvPr/>
          </p:nvPicPr>
          <p:blipFill>
            <a:blip r:embed="rId9"/>
            <a:stretch>
              <a:fillRect/>
            </a:stretch>
          </p:blipFill>
          <p:spPr>
            <a:xfrm>
              <a:off x="2740271" y="4141911"/>
              <a:ext cx="4185942" cy="2593465"/>
            </a:xfrm>
            <a:prstGeom prst="rect">
              <a:avLst/>
            </a:prstGeom>
          </p:spPr>
        </p:pic>
        <p:pic>
          <p:nvPicPr>
            <p:cNvPr id="16" name="Picture 15">
              <a:extLst>
                <a:ext uri="{FF2B5EF4-FFF2-40B4-BE49-F238E27FC236}">
                  <a16:creationId xmlns:a16="http://schemas.microsoft.com/office/drawing/2014/main" id="{F24A165C-1510-62FC-D37B-D38C229D8F63}"/>
                </a:ext>
              </a:extLst>
            </p:cNvPr>
            <p:cNvPicPr>
              <a:picLocks noChangeAspect="1"/>
            </p:cNvPicPr>
            <p:nvPr/>
          </p:nvPicPr>
          <p:blipFill>
            <a:blip r:embed="rId10"/>
            <a:stretch>
              <a:fillRect/>
            </a:stretch>
          </p:blipFill>
          <p:spPr>
            <a:xfrm>
              <a:off x="6926213" y="4141911"/>
              <a:ext cx="5025510" cy="2731255"/>
            </a:xfrm>
            <a:prstGeom prst="rect">
              <a:avLst/>
            </a:prstGeom>
          </p:spPr>
        </p:pic>
        <p:sp>
          <p:nvSpPr>
            <p:cNvPr id="17" name="TextBox 16">
              <a:extLst>
                <a:ext uri="{FF2B5EF4-FFF2-40B4-BE49-F238E27FC236}">
                  <a16:creationId xmlns:a16="http://schemas.microsoft.com/office/drawing/2014/main" id="{0E825152-BA30-CDD1-CBF0-1E35208701D2}"/>
                </a:ext>
              </a:extLst>
            </p:cNvPr>
            <p:cNvSpPr txBox="1"/>
            <p:nvPr/>
          </p:nvSpPr>
          <p:spPr>
            <a:xfrm>
              <a:off x="6482063" y="1888053"/>
              <a:ext cx="2288312" cy="369332"/>
            </a:xfrm>
            <a:prstGeom prst="rect">
              <a:avLst/>
            </a:prstGeom>
            <a:solidFill>
              <a:schemeClr val="tx1"/>
            </a:solidFill>
          </p:spPr>
          <p:txBody>
            <a:bodyPr wrap="square" rtlCol="0">
              <a:spAutoFit/>
            </a:bodyPr>
            <a:lstStyle/>
            <a:p>
              <a:r>
                <a:rPr lang="en-US" dirty="0">
                  <a:solidFill>
                    <a:srgbClr val="002060"/>
                  </a:solidFill>
                </a:rPr>
                <a:t>105 W. Grand (1928)</a:t>
              </a:r>
            </a:p>
          </p:txBody>
        </p:sp>
        <p:sp>
          <p:nvSpPr>
            <p:cNvPr id="19" name="TextBox 18">
              <a:extLst>
                <a:ext uri="{FF2B5EF4-FFF2-40B4-BE49-F238E27FC236}">
                  <a16:creationId xmlns:a16="http://schemas.microsoft.com/office/drawing/2014/main" id="{1A22CFFE-BC5E-58EA-9BB0-CF48BE6A2E4D}"/>
                </a:ext>
              </a:extLst>
            </p:cNvPr>
            <p:cNvSpPr txBox="1"/>
            <p:nvPr/>
          </p:nvSpPr>
          <p:spPr>
            <a:xfrm>
              <a:off x="4508684" y="6310183"/>
              <a:ext cx="2347787" cy="369332"/>
            </a:xfrm>
            <a:prstGeom prst="rect">
              <a:avLst/>
            </a:prstGeom>
            <a:solidFill>
              <a:schemeClr val="tx1"/>
            </a:solidFill>
          </p:spPr>
          <p:txBody>
            <a:bodyPr wrap="square" rtlCol="0">
              <a:spAutoFit/>
            </a:bodyPr>
            <a:lstStyle/>
            <a:p>
              <a:r>
                <a:rPr lang="en-US" dirty="0">
                  <a:solidFill>
                    <a:srgbClr val="002060"/>
                  </a:solidFill>
                </a:rPr>
                <a:t>203 Richmond (1925)</a:t>
              </a:r>
            </a:p>
          </p:txBody>
        </p:sp>
        <p:sp>
          <p:nvSpPr>
            <p:cNvPr id="20" name="TextBox 19">
              <a:extLst>
                <a:ext uri="{FF2B5EF4-FFF2-40B4-BE49-F238E27FC236}">
                  <a16:creationId xmlns:a16="http://schemas.microsoft.com/office/drawing/2014/main" id="{DD20858A-92FF-0306-0EE0-EFE620B031A8}"/>
                </a:ext>
              </a:extLst>
            </p:cNvPr>
            <p:cNvSpPr txBox="1"/>
            <p:nvPr/>
          </p:nvSpPr>
          <p:spPr>
            <a:xfrm>
              <a:off x="2898782" y="3716718"/>
              <a:ext cx="2347787" cy="369332"/>
            </a:xfrm>
            <a:prstGeom prst="rect">
              <a:avLst/>
            </a:prstGeom>
            <a:solidFill>
              <a:schemeClr val="tx1"/>
            </a:solidFill>
          </p:spPr>
          <p:txBody>
            <a:bodyPr wrap="square" rtlCol="0">
              <a:spAutoFit/>
            </a:bodyPr>
            <a:lstStyle/>
            <a:p>
              <a:r>
                <a:rPr lang="en-US" dirty="0">
                  <a:solidFill>
                    <a:srgbClr val="002060"/>
                  </a:solidFill>
                </a:rPr>
                <a:t>140 Richmond (1921)</a:t>
              </a:r>
            </a:p>
          </p:txBody>
        </p:sp>
        <p:sp>
          <p:nvSpPr>
            <p:cNvPr id="22" name="TextBox 21">
              <a:extLst>
                <a:ext uri="{FF2B5EF4-FFF2-40B4-BE49-F238E27FC236}">
                  <a16:creationId xmlns:a16="http://schemas.microsoft.com/office/drawing/2014/main" id="{0801565B-7233-B0DD-5C76-FAF2030CDCF3}"/>
                </a:ext>
              </a:extLst>
            </p:cNvPr>
            <p:cNvSpPr txBox="1"/>
            <p:nvPr/>
          </p:nvSpPr>
          <p:spPr>
            <a:xfrm>
              <a:off x="9542933" y="4181583"/>
              <a:ext cx="2372081" cy="369332"/>
            </a:xfrm>
            <a:prstGeom prst="rect">
              <a:avLst/>
            </a:prstGeom>
            <a:solidFill>
              <a:schemeClr val="tx1"/>
            </a:solidFill>
          </p:spPr>
          <p:txBody>
            <a:bodyPr wrap="square" rtlCol="0">
              <a:spAutoFit/>
            </a:bodyPr>
            <a:lstStyle/>
            <a:p>
              <a:r>
                <a:rPr lang="en-US" dirty="0">
                  <a:solidFill>
                    <a:srgbClr val="002060"/>
                  </a:solidFill>
                </a:rPr>
                <a:t>218 Richmond (1915)</a:t>
              </a:r>
            </a:p>
          </p:txBody>
        </p:sp>
      </p:grpSp>
    </p:spTree>
    <p:extLst>
      <p:ext uri="{BB962C8B-B14F-4D97-AF65-F5344CB8AC3E}">
        <p14:creationId xmlns:p14="http://schemas.microsoft.com/office/powerpoint/2010/main" val="3035516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Effect transition="in" filter="fade">
                                      <p:cBhvr>
                                        <p:cTn id="1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Design standards and Guidelines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5CD8415-E4DE-3D8B-D21C-1F3AFDC86D4A}"/>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Area wide</a:t>
            </a:r>
          </a:p>
        </p:txBody>
      </p:sp>
      <p:sp>
        <p:nvSpPr>
          <p:cNvPr id="6" name="TextBox 5">
            <a:extLst>
              <a:ext uri="{FF2B5EF4-FFF2-40B4-BE49-F238E27FC236}">
                <a16:creationId xmlns:a16="http://schemas.microsoft.com/office/drawing/2014/main" id="{FA591882-395A-0AF1-F8BF-446C06256E4A}"/>
              </a:ext>
            </a:extLst>
          </p:cNvPr>
          <p:cNvSpPr txBox="1"/>
          <p:nvPr/>
        </p:nvSpPr>
        <p:spPr>
          <a:xfrm>
            <a:off x="2753032" y="2448232"/>
            <a:ext cx="7225745" cy="37292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Building Wall modulation</a:t>
            </a:r>
          </a:p>
          <a:p>
            <a:pPr marL="285750" indent="-285750">
              <a:lnSpc>
                <a:spcPct val="150000"/>
              </a:lnSpc>
              <a:buFont typeface="Arial" panose="020B0604020202020204" pitchFamily="34" charset="0"/>
              <a:buChar char="•"/>
            </a:pPr>
            <a:r>
              <a:rPr lang="en-US" sz="2000" dirty="0">
                <a:solidFill>
                  <a:srgbClr val="002060"/>
                </a:solidFill>
              </a:rPr>
              <a:t>Roofline variation</a:t>
            </a:r>
          </a:p>
          <a:p>
            <a:pPr marL="285750" indent="-285750">
              <a:lnSpc>
                <a:spcPct val="150000"/>
              </a:lnSpc>
              <a:buFont typeface="Arial" panose="020B0604020202020204" pitchFamily="34" charset="0"/>
              <a:buChar char="•"/>
            </a:pPr>
            <a:r>
              <a:rPr lang="en-US" sz="2000" dirty="0">
                <a:solidFill>
                  <a:srgbClr val="002060"/>
                </a:solidFill>
              </a:rPr>
              <a:t>Primary entrance design</a:t>
            </a:r>
          </a:p>
          <a:p>
            <a:pPr marL="285750" indent="-285750">
              <a:lnSpc>
                <a:spcPct val="150000"/>
              </a:lnSpc>
              <a:buFont typeface="Arial" panose="020B0604020202020204" pitchFamily="34" charset="0"/>
              <a:buChar char="•"/>
            </a:pPr>
            <a:r>
              <a:rPr lang="en-US" sz="2000" dirty="0">
                <a:solidFill>
                  <a:srgbClr val="002060"/>
                </a:solidFill>
              </a:rPr>
              <a:t>Additional window and glazing standards</a:t>
            </a:r>
          </a:p>
          <a:p>
            <a:pPr marL="285750" indent="-285750">
              <a:lnSpc>
                <a:spcPct val="150000"/>
              </a:lnSpc>
              <a:buFont typeface="Arial" panose="020B0604020202020204" pitchFamily="34" charset="0"/>
              <a:buChar char="•"/>
            </a:pPr>
            <a:r>
              <a:rPr lang="en-US" sz="2000" dirty="0">
                <a:solidFill>
                  <a:srgbClr val="002060"/>
                </a:solidFill>
              </a:rPr>
              <a:t>Historic Resources</a:t>
            </a:r>
          </a:p>
          <a:p>
            <a:pPr marL="285750" indent="-285750">
              <a:lnSpc>
                <a:spcPct val="150000"/>
              </a:lnSpc>
              <a:buFont typeface="Arial" panose="020B0604020202020204" pitchFamily="34" charset="0"/>
              <a:buChar char="•"/>
            </a:pPr>
            <a:r>
              <a:rPr lang="en-US" sz="2000" dirty="0">
                <a:solidFill>
                  <a:srgbClr val="002060"/>
                </a:solidFill>
              </a:rPr>
              <a:t>Parking</a:t>
            </a:r>
          </a:p>
          <a:p>
            <a:pPr marL="285750" indent="-285750">
              <a:lnSpc>
                <a:spcPct val="150000"/>
              </a:lnSpc>
              <a:buFont typeface="Arial" panose="020B0604020202020204" pitchFamily="34" charset="0"/>
              <a:buChar char="•"/>
            </a:pPr>
            <a:r>
              <a:rPr lang="en-US" sz="2000" dirty="0">
                <a:solidFill>
                  <a:srgbClr val="002060"/>
                </a:solidFill>
              </a:rPr>
              <a:t> Signs</a:t>
            </a:r>
          </a:p>
          <a:p>
            <a:pPr marL="285750" indent="-285750">
              <a:lnSpc>
                <a:spcPct val="150000"/>
              </a:lnSpc>
              <a:buFont typeface="Arial" panose="020B0604020202020204" pitchFamily="34" charset="0"/>
              <a:buChar char="•"/>
            </a:pPr>
            <a:r>
              <a:rPr lang="en-US" sz="2000" dirty="0">
                <a:solidFill>
                  <a:srgbClr val="002060"/>
                </a:solidFill>
              </a:rPr>
              <a:t>Outdoor dining</a:t>
            </a:r>
          </a:p>
        </p:txBody>
      </p:sp>
    </p:spTree>
    <p:extLst>
      <p:ext uri="{BB962C8B-B14F-4D97-AF65-F5344CB8AC3E}">
        <p14:creationId xmlns:p14="http://schemas.microsoft.com/office/powerpoint/2010/main" val="345376106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Design standards and Guidelines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5CD8415-E4DE-3D8B-D21C-1F3AFDC86D4A}"/>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Parking</a:t>
            </a:r>
          </a:p>
        </p:txBody>
      </p:sp>
      <p:sp>
        <p:nvSpPr>
          <p:cNvPr id="6" name="TextBox 5">
            <a:extLst>
              <a:ext uri="{FF2B5EF4-FFF2-40B4-BE49-F238E27FC236}">
                <a16:creationId xmlns:a16="http://schemas.microsoft.com/office/drawing/2014/main" id="{FA591882-395A-0AF1-F8BF-446C06256E4A}"/>
              </a:ext>
            </a:extLst>
          </p:cNvPr>
          <p:cNvSpPr txBox="1"/>
          <p:nvPr/>
        </p:nvSpPr>
        <p:spPr>
          <a:xfrm>
            <a:off x="2753032" y="2448232"/>
            <a:ext cx="7225745" cy="18825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No additional parking for changes in use up to 10,000 </a:t>
            </a:r>
            <a:r>
              <a:rPr lang="en-US" sz="2000" dirty="0" err="1">
                <a:solidFill>
                  <a:srgbClr val="002060"/>
                </a:solidFill>
              </a:rPr>
              <a:t>s.f.</a:t>
            </a:r>
            <a:endParaRPr lang="en-US" sz="2000" dirty="0">
              <a:solidFill>
                <a:srgbClr val="002060"/>
              </a:solidFill>
            </a:endParaRPr>
          </a:p>
          <a:p>
            <a:pPr marL="285750" indent="-285750">
              <a:lnSpc>
                <a:spcPct val="150000"/>
              </a:lnSpc>
              <a:buFont typeface="Arial" panose="020B0604020202020204" pitchFamily="34" charset="0"/>
              <a:buChar char="•"/>
            </a:pPr>
            <a:r>
              <a:rPr lang="en-US" sz="2000" dirty="0">
                <a:solidFill>
                  <a:srgbClr val="002060"/>
                </a:solidFill>
              </a:rPr>
              <a:t>New required parking table – significant reductions</a:t>
            </a:r>
          </a:p>
          <a:p>
            <a:pPr marL="285750" indent="-285750">
              <a:lnSpc>
                <a:spcPct val="150000"/>
              </a:lnSpc>
              <a:buFont typeface="Arial" panose="020B0604020202020204" pitchFamily="34" charset="0"/>
              <a:buChar char="•"/>
            </a:pPr>
            <a:r>
              <a:rPr lang="en-US" sz="2000" dirty="0">
                <a:solidFill>
                  <a:srgbClr val="002060"/>
                </a:solidFill>
              </a:rPr>
              <a:t>Parking Structure Design Guidelines</a:t>
            </a:r>
          </a:p>
          <a:p>
            <a:pPr marL="285750" indent="-285750">
              <a:lnSpc>
                <a:spcPct val="150000"/>
              </a:lnSpc>
              <a:buFont typeface="Arial" panose="020B0604020202020204" pitchFamily="34" charset="0"/>
              <a:buChar char="•"/>
            </a:pPr>
            <a:r>
              <a:rPr lang="en-US" sz="2000" dirty="0">
                <a:solidFill>
                  <a:srgbClr val="002060"/>
                </a:solidFill>
              </a:rPr>
              <a:t>Loading/service area standards</a:t>
            </a:r>
          </a:p>
        </p:txBody>
      </p:sp>
      <p:graphicFrame>
        <p:nvGraphicFramePr>
          <p:cNvPr id="3" name="Table 6">
            <a:extLst>
              <a:ext uri="{FF2B5EF4-FFF2-40B4-BE49-F238E27FC236}">
                <a16:creationId xmlns:a16="http://schemas.microsoft.com/office/drawing/2014/main" id="{58D56D68-A571-115E-7D4A-FB7A8E199C03}"/>
              </a:ext>
            </a:extLst>
          </p:cNvPr>
          <p:cNvGraphicFramePr>
            <a:graphicFrameLocks noGrp="1"/>
          </p:cNvGraphicFramePr>
          <p:nvPr>
            <p:extLst>
              <p:ext uri="{D42A27DB-BD31-4B8C-83A1-F6EECF244321}">
                <p14:modId xmlns:p14="http://schemas.microsoft.com/office/powerpoint/2010/main" val="2642938701"/>
              </p:ext>
            </p:extLst>
          </p:nvPr>
        </p:nvGraphicFramePr>
        <p:xfrm>
          <a:off x="2694039" y="2448232"/>
          <a:ext cx="8127999" cy="2494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41059301"/>
                    </a:ext>
                  </a:extLst>
                </a:gridCol>
                <a:gridCol w="2709333">
                  <a:extLst>
                    <a:ext uri="{9D8B030D-6E8A-4147-A177-3AD203B41FA5}">
                      <a16:colId xmlns:a16="http://schemas.microsoft.com/office/drawing/2014/main" val="4265782105"/>
                    </a:ext>
                  </a:extLst>
                </a:gridCol>
                <a:gridCol w="2709333">
                  <a:extLst>
                    <a:ext uri="{9D8B030D-6E8A-4147-A177-3AD203B41FA5}">
                      <a16:colId xmlns:a16="http://schemas.microsoft.com/office/drawing/2014/main" val="1033297893"/>
                    </a:ext>
                  </a:extLst>
                </a:gridCol>
              </a:tblGrid>
              <a:tr h="370840">
                <a:tc>
                  <a:txBody>
                    <a:bodyPr/>
                    <a:lstStyle/>
                    <a:p>
                      <a:r>
                        <a:rPr lang="en-US" dirty="0"/>
                        <a:t>Use</a:t>
                      </a:r>
                    </a:p>
                  </a:txBody>
                  <a:tcPr/>
                </a:tc>
                <a:tc>
                  <a:txBody>
                    <a:bodyPr/>
                    <a:lstStyle/>
                    <a:p>
                      <a:r>
                        <a:rPr lang="en-US" dirty="0"/>
                        <a:t>Proposed requirement</a:t>
                      </a:r>
                    </a:p>
                  </a:txBody>
                  <a:tcPr/>
                </a:tc>
                <a:tc>
                  <a:txBody>
                    <a:bodyPr/>
                    <a:lstStyle/>
                    <a:p>
                      <a:r>
                        <a:rPr lang="en-US" dirty="0"/>
                        <a:t>Current requirement</a:t>
                      </a:r>
                    </a:p>
                  </a:txBody>
                  <a:tcPr/>
                </a:tc>
                <a:extLst>
                  <a:ext uri="{0D108BD9-81ED-4DB2-BD59-A6C34878D82A}">
                    <a16:rowId xmlns:a16="http://schemas.microsoft.com/office/drawing/2014/main" val="3153107518"/>
                  </a:ext>
                </a:extLst>
              </a:tr>
              <a:tr h="370840">
                <a:tc>
                  <a:txBody>
                    <a:bodyPr/>
                    <a:lstStyle/>
                    <a:p>
                      <a:r>
                        <a:rPr lang="en-US" dirty="0">
                          <a:solidFill>
                            <a:srgbClr val="002060"/>
                          </a:solidFill>
                        </a:rPr>
                        <a:t>Retail*</a:t>
                      </a:r>
                    </a:p>
                  </a:txBody>
                  <a:tcPr/>
                </a:tc>
                <a:tc>
                  <a:txBody>
                    <a:bodyPr/>
                    <a:lstStyle/>
                    <a:p>
                      <a:r>
                        <a:rPr lang="en-US" sz="1800" dirty="0">
                          <a:solidFill>
                            <a:srgbClr val="002060"/>
                          </a:solidFill>
                        </a:rPr>
                        <a:t>1 space per 667 </a:t>
                      </a:r>
                      <a:r>
                        <a:rPr lang="en-US" sz="1800" dirty="0" err="1">
                          <a:solidFill>
                            <a:srgbClr val="002060"/>
                          </a:solidFill>
                        </a:rPr>
                        <a:t>s.f.</a:t>
                      </a:r>
                      <a:endParaRPr lang="en-US" dirty="0">
                        <a:solidFill>
                          <a:srgbClr val="002060"/>
                        </a:solidFill>
                      </a:endParaRPr>
                    </a:p>
                  </a:txBody>
                  <a:tcPr/>
                </a:tc>
                <a:tc>
                  <a:txBody>
                    <a:bodyPr/>
                    <a:lstStyle/>
                    <a:p>
                      <a:r>
                        <a:rPr lang="en-US" sz="1800" dirty="0">
                          <a:solidFill>
                            <a:srgbClr val="002060"/>
                          </a:solidFill>
                        </a:rPr>
                        <a:t>1 space per 300 </a:t>
                      </a:r>
                      <a:r>
                        <a:rPr lang="en-US" sz="1800" dirty="0" err="1">
                          <a:solidFill>
                            <a:srgbClr val="002060"/>
                          </a:solidFill>
                        </a:rPr>
                        <a:t>s.f</a:t>
                      </a:r>
                      <a:endParaRPr lang="en-US" dirty="0">
                        <a:solidFill>
                          <a:srgbClr val="002060"/>
                        </a:solidFill>
                      </a:endParaRPr>
                    </a:p>
                  </a:txBody>
                  <a:tcPr/>
                </a:tc>
                <a:extLst>
                  <a:ext uri="{0D108BD9-81ED-4DB2-BD59-A6C34878D82A}">
                    <a16:rowId xmlns:a16="http://schemas.microsoft.com/office/drawing/2014/main" val="3840626067"/>
                  </a:ext>
                </a:extLst>
              </a:tr>
              <a:tr h="370840">
                <a:tc>
                  <a:txBody>
                    <a:bodyPr/>
                    <a:lstStyle/>
                    <a:p>
                      <a:r>
                        <a:rPr lang="en-US" dirty="0">
                          <a:solidFill>
                            <a:srgbClr val="002060"/>
                          </a:solidFill>
                        </a:rPr>
                        <a:t>Office*</a:t>
                      </a:r>
                    </a:p>
                  </a:txBody>
                  <a:tcPr/>
                </a:tc>
                <a:tc>
                  <a:txBody>
                    <a:bodyPr/>
                    <a:lstStyle/>
                    <a:p>
                      <a:r>
                        <a:rPr lang="en-US" sz="1800" dirty="0">
                          <a:solidFill>
                            <a:srgbClr val="002060"/>
                          </a:solidFill>
                        </a:rPr>
                        <a:t>1 space per 500 </a:t>
                      </a:r>
                      <a:r>
                        <a:rPr lang="en-US" sz="1800" dirty="0" err="1">
                          <a:solidFill>
                            <a:srgbClr val="002060"/>
                          </a:solidFill>
                        </a:rPr>
                        <a:t>s.f.</a:t>
                      </a:r>
                      <a:r>
                        <a:rPr lang="en-US" sz="1800" dirty="0">
                          <a:solidFill>
                            <a:srgbClr val="002060"/>
                          </a:solidFill>
                        </a:rPr>
                        <a:t> </a:t>
                      </a:r>
                      <a:endParaRPr lang="en-US" dirty="0">
                        <a:solidFill>
                          <a:srgbClr val="002060"/>
                        </a:solidFill>
                      </a:endParaRPr>
                    </a:p>
                  </a:txBody>
                  <a:tcPr/>
                </a:tc>
                <a:tc>
                  <a:txBody>
                    <a:bodyPr/>
                    <a:lstStyle/>
                    <a:p>
                      <a:r>
                        <a:rPr lang="en-US" sz="1800" dirty="0">
                          <a:solidFill>
                            <a:srgbClr val="002060"/>
                          </a:solidFill>
                        </a:rPr>
                        <a:t>1 space per 300 </a:t>
                      </a:r>
                      <a:r>
                        <a:rPr lang="en-US" sz="1800" dirty="0" err="1">
                          <a:solidFill>
                            <a:srgbClr val="002060"/>
                          </a:solidFill>
                        </a:rPr>
                        <a:t>s.f.</a:t>
                      </a:r>
                      <a:endParaRPr lang="en-US" dirty="0">
                        <a:solidFill>
                          <a:srgbClr val="002060"/>
                        </a:solidFill>
                      </a:endParaRPr>
                    </a:p>
                  </a:txBody>
                  <a:tcPr/>
                </a:tc>
                <a:extLst>
                  <a:ext uri="{0D108BD9-81ED-4DB2-BD59-A6C34878D82A}">
                    <a16:rowId xmlns:a16="http://schemas.microsoft.com/office/drawing/2014/main" val="2274341367"/>
                  </a:ext>
                </a:extLst>
              </a:tr>
              <a:tr h="370840">
                <a:tc>
                  <a:txBody>
                    <a:bodyPr/>
                    <a:lstStyle/>
                    <a:p>
                      <a:r>
                        <a:rPr lang="en-US" dirty="0">
                          <a:solidFill>
                            <a:srgbClr val="002060"/>
                          </a:solidFill>
                        </a:rPr>
                        <a:t>Restaurants</a:t>
                      </a:r>
                    </a:p>
                  </a:txBody>
                  <a:tcPr/>
                </a:tc>
                <a:tc>
                  <a:txBody>
                    <a:bodyPr/>
                    <a:lstStyle/>
                    <a:p>
                      <a:r>
                        <a:rPr lang="en-US" sz="1800" dirty="0">
                          <a:solidFill>
                            <a:srgbClr val="002060"/>
                          </a:solidFill>
                        </a:rPr>
                        <a:t>1 space per 667 </a:t>
                      </a:r>
                      <a:r>
                        <a:rPr lang="en-US" sz="1800" dirty="0" err="1">
                          <a:solidFill>
                            <a:srgbClr val="002060"/>
                          </a:solidFill>
                        </a:rPr>
                        <a:t>s.f.</a:t>
                      </a:r>
                      <a:endParaRPr lang="en-US" dirty="0">
                        <a:solidFill>
                          <a:srgbClr val="002060"/>
                        </a:solidFill>
                      </a:endParaRPr>
                    </a:p>
                  </a:txBody>
                  <a:tcPr/>
                </a:tc>
                <a:tc>
                  <a:txBody>
                    <a:bodyPr/>
                    <a:lstStyle/>
                    <a:p>
                      <a:r>
                        <a:rPr lang="en-US" sz="1800" dirty="0">
                          <a:solidFill>
                            <a:srgbClr val="002060"/>
                          </a:solidFill>
                        </a:rPr>
                        <a:t>1 space per 300 </a:t>
                      </a:r>
                      <a:r>
                        <a:rPr lang="en-US" sz="1800" dirty="0" err="1">
                          <a:solidFill>
                            <a:srgbClr val="002060"/>
                          </a:solidFill>
                        </a:rPr>
                        <a:t>s.f.</a:t>
                      </a:r>
                      <a:r>
                        <a:rPr lang="en-US" sz="1800" dirty="0">
                          <a:solidFill>
                            <a:srgbClr val="002060"/>
                          </a:solidFill>
                        </a:rPr>
                        <a:t>)</a:t>
                      </a:r>
                      <a:endParaRPr lang="en-US" dirty="0">
                        <a:solidFill>
                          <a:srgbClr val="002060"/>
                        </a:solidFill>
                      </a:endParaRPr>
                    </a:p>
                  </a:txBody>
                  <a:tcPr/>
                </a:tc>
                <a:extLst>
                  <a:ext uri="{0D108BD9-81ED-4DB2-BD59-A6C34878D82A}">
                    <a16:rowId xmlns:a16="http://schemas.microsoft.com/office/drawing/2014/main" val="315546414"/>
                  </a:ext>
                </a:extLst>
              </a:tr>
              <a:tr h="370840">
                <a:tc>
                  <a:txBody>
                    <a:bodyPr/>
                    <a:lstStyle/>
                    <a:p>
                      <a:r>
                        <a:rPr lang="en-US" dirty="0">
                          <a:solidFill>
                            <a:srgbClr val="002060"/>
                          </a:solidFill>
                        </a:rPr>
                        <a:t>Outdoor Dining</a:t>
                      </a:r>
                    </a:p>
                  </a:txBody>
                  <a:tcPr/>
                </a:tc>
                <a:tc>
                  <a:txBody>
                    <a:bodyPr/>
                    <a:lstStyle/>
                    <a:p>
                      <a:r>
                        <a:rPr lang="en-US" sz="1800" dirty="0">
                          <a:solidFill>
                            <a:srgbClr val="002060"/>
                          </a:solidFill>
                        </a:rPr>
                        <a:t>0 spaces for 0-500 </a:t>
                      </a:r>
                      <a:r>
                        <a:rPr lang="en-US" sz="1800" dirty="0" err="1">
                          <a:solidFill>
                            <a:srgbClr val="002060"/>
                          </a:solidFill>
                        </a:rPr>
                        <a:t>s.f.</a:t>
                      </a:r>
                      <a:endParaRPr lang="en-US" dirty="0">
                        <a:solidFill>
                          <a:srgbClr val="002060"/>
                        </a:solidFill>
                      </a:endParaRPr>
                    </a:p>
                  </a:txBody>
                  <a:tcPr/>
                </a:tc>
                <a:tc>
                  <a:txBody>
                    <a:bodyPr/>
                    <a:lstStyle/>
                    <a:p>
                      <a:r>
                        <a:rPr lang="en-US" dirty="0">
                          <a:solidFill>
                            <a:srgbClr val="002060"/>
                          </a:solidFill>
                        </a:rPr>
                        <a:t>0 spaces for 0-200 </a:t>
                      </a:r>
                      <a:r>
                        <a:rPr lang="en-US" dirty="0" err="1">
                          <a:solidFill>
                            <a:srgbClr val="002060"/>
                          </a:solidFill>
                        </a:rPr>
                        <a:t>s.f.</a:t>
                      </a:r>
                      <a:endParaRPr lang="en-US" dirty="0">
                        <a:solidFill>
                          <a:srgbClr val="002060"/>
                        </a:solidFill>
                      </a:endParaRPr>
                    </a:p>
                  </a:txBody>
                  <a:tcPr/>
                </a:tc>
                <a:extLst>
                  <a:ext uri="{0D108BD9-81ED-4DB2-BD59-A6C34878D82A}">
                    <a16:rowId xmlns:a16="http://schemas.microsoft.com/office/drawing/2014/main" val="836699662"/>
                  </a:ext>
                </a:extLst>
              </a:tr>
              <a:tr h="370840">
                <a:tc>
                  <a:txBody>
                    <a:bodyPr/>
                    <a:lstStyle/>
                    <a:p>
                      <a:r>
                        <a:rPr lang="en-US" dirty="0">
                          <a:solidFill>
                            <a:srgbClr val="002060"/>
                          </a:solidFill>
                        </a:rPr>
                        <a:t>Outdoor Dining</a:t>
                      </a:r>
                    </a:p>
                  </a:txBody>
                  <a:tcPr/>
                </a:tc>
                <a:tc>
                  <a:txBody>
                    <a:bodyPr/>
                    <a:lstStyle/>
                    <a:p>
                      <a:r>
                        <a:rPr lang="en-US" dirty="0">
                          <a:solidFill>
                            <a:srgbClr val="002060"/>
                          </a:solidFill>
                        </a:rPr>
                        <a:t>1 space per 300 </a:t>
                      </a:r>
                      <a:r>
                        <a:rPr lang="en-US" dirty="0" err="1">
                          <a:solidFill>
                            <a:srgbClr val="002060"/>
                          </a:solidFill>
                        </a:rPr>
                        <a:t>s.f.</a:t>
                      </a:r>
                      <a:r>
                        <a:rPr lang="en-US" dirty="0">
                          <a:solidFill>
                            <a:srgbClr val="002060"/>
                          </a:solidFill>
                        </a:rPr>
                        <a:t> for 500+ </a:t>
                      </a:r>
                      <a:r>
                        <a:rPr lang="en-US" dirty="0" err="1">
                          <a:solidFill>
                            <a:srgbClr val="002060"/>
                          </a:solidFill>
                        </a:rPr>
                        <a:t>s.f.</a:t>
                      </a:r>
                      <a:endParaRPr lang="en-US" dirty="0">
                        <a:solidFill>
                          <a:srgbClr val="002060"/>
                        </a:solidFill>
                      </a:endParaRPr>
                    </a:p>
                  </a:txBody>
                  <a:tcPr/>
                </a:tc>
                <a:tc>
                  <a:txBody>
                    <a:bodyPr/>
                    <a:lstStyle/>
                    <a:p>
                      <a:r>
                        <a:rPr lang="en-US" dirty="0">
                          <a:solidFill>
                            <a:srgbClr val="002060"/>
                          </a:solidFill>
                        </a:rPr>
                        <a:t>1 per 75 </a:t>
                      </a:r>
                      <a:r>
                        <a:rPr lang="en-US" dirty="0" err="1">
                          <a:solidFill>
                            <a:srgbClr val="002060"/>
                          </a:solidFill>
                        </a:rPr>
                        <a:t>s.f.</a:t>
                      </a:r>
                      <a:r>
                        <a:rPr lang="en-US" dirty="0">
                          <a:solidFill>
                            <a:srgbClr val="002060"/>
                          </a:solidFill>
                        </a:rPr>
                        <a:t> for 200+ </a:t>
                      </a:r>
                      <a:r>
                        <a:rPr lang="en-US" dirty="0" err="1">
                          <a:solidFill>
                            <a:srgbClr val="002060"/>
                          </a:solidFill>
                        </a:rPr>
                        <a:t>s.f.</a:t>
                      </a:r>
                      <a:endParaRPr lang="en-US" dirty="0">
                        <a:solidFill>
                          <a:srgbClr val="002060"/>
                        </a:solidFill>
                      </a:endParaRPr>
                    </a:p>
                  </a:txBody>
                  <a:tcPr/>
                </a:tc>
                <a:extLst>
                  <a:ext uri="{0D108BD9-81ED-4DB2-BD59-A6C34878D82A}">
                    <a16:rowId xmlns:a16="http://schemas.microsoft.com/office/drawing/2014/main" val="594854872"/>
                  </a:ext>
                </a:extLst>
              </a:tr>
            </a:tbl>
          </a:graphicData>
        </a:graphic>
      </p:graphicFrame>
    </p:spTree>
    <p:extLst>
      <p:ext uri="{BB962C8B-B14F-4D97-AF65-F5344CB8AC3E}">
        <p14:creationId xmlns:p14="http://schemas.microsoft.com/office/powerpoint/2010/main" val="15669787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Design standards and Guidelines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5CD8415-E4DE-3D8B-D21C-1F3AFDC86D4A}"/>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Outdoor dining</a:t>
            </a:r>
          </a:p>
        </p:txBody>
      </p:sp>
      <p:sp>
        <p:nvSpPr>
          <p:cNvPr id="6" name="TextBox 5">
            <a:extLst>
              <a:ext uri="{FF2B5EF4-FFF2-40B4-BE49-F238E27FC236}">
                <a16:creationId xmlns:a16="http://schemas.microsoft.com/office/drawing/2014/main" id="{FA591882-395A-0AF1-F8BF-446C06256E4A}"/>
              </a:ext>
            </a:extLst>
          </p:cNvPr>
          <p:cNvSpPr txBox="1"/>
          <p:nvPr/>
        </p:nvSpPr>
        <p:spPr>
          <a:xfrm>
            <a:off x="2753032" y="2448232"/>
            <a:ext cx="7225745" cy="28058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Barriers</a:t>
            </a:r>
          </a:p>
          <a:p>
            <a:pPr marL="285750" indent="-285750">
              <a:lnSpc>
                <a:spcPct val="150000"/>
              </a:lnSpc>
              <a:buFont typeface="Arial" panose="020B0604020202020204" pitchFamily="34" charset="0"/>
              <a:buChar char="•"/>
            </a:pPr>
            <a:r>
              <a:rPr lang="en-US" sz="2000" dirty="0">
                <a:solidFill>
                  <a:srgbClr val="002060"/>
                </a:solidFill>
              </a:rPr>
              <a:t>Furniture (tables, chairs, etc.)</a:t>
            </a:r>
          </a:p>
          <a:p>
            <a:pPr marL="285750" indent="-285750">
              <a:lnSpc>
                <a:spcPct val="150000"/>
              </a:lnSpc>
              <a:buFont typeface="Arial" panose="020B0604020202020204" pitchFamily="34" charset="0"/>
              <a:buChar char="•"/>
            </a:pPr>
            <a:r>
              <a:rPr lang="en-US" sz="2000" dirty="0">
                <a:solidFill>
                  <a:srgbClr val="002060"/>
                </a:solidFill>
              </a:rPr>
              <a:t>Shade structures</a:t>
            </a:r>
          </a:p>
          <a:p>
            <a:pPr marL="285750" indent="-285750">
              <a:lnSpc>
                <a:spcPct val="150000"/>
              </a:lnSpc>
              <a:buFont typeface="Arial" panose="020B0604020202020204" pitchFamily="34" charset="0"/>
              <a:buChar char="•"/>
            </a:pPr>
            <a:r>
              <a:rPr lang="en-US" sz="2000" dirty="0">
                <a:solidFill>
                  <a:srgbClr val="002060"/>
                </a:solidFill>
              </a:rPr>
              <a:t>Lighting</a:t>
            </a:r>
          </a:p>
          <a:p>
            <a:pPr marL="285750" indent="-285750">
              <a:lnSpc>
                <a:spcPct val="150000"/>
              </a:lnSpc>
              <a:buFont typeface="Arial" panose="020B0604020202020204" pitchFamily="34" charset="0"/>
              <a:buChar char="•"/>
            </a:pPr>
            <a:r>
              <a:rPr lang="en-US" sz="2000" dirty="0">
                <a:solidFill>
                  <a:srgbClr val="002060"/>
                </a:solidFill>
              </a:rPr>
              <a:t>Pedestrian access</a:t>
            </a:r>
          </a:p>
          <a:p>
            <a:pPr marL="285750" indent="-285750">
              <a:lnSpc>
                <a:spcPct val="150000"/>
              </a:lnSpc>
              <a:buFont typeface="Arial" panose="020B0604020202020204" pitchFamily="34" charset="0"/>
              <a:buChar char="•"/>
            </a:pPr>
            <a:r>
              <a:rPr lang="en-US" sz="2000" dirty="0">
                <a:solidFill>
                  <a:srgbClr val="002060"/>
                </a:solidFill>
              </a:rPr>
              <a:t>Adjacent business visibility</a:t>
            </a:r>
          </a:p>
        </p:txBody>
      </p:sp>
    </p:spTree>
    <p:extLst>
      <p:ext uri="{BB962C8B-B14F-4D97-AF65-F5344CB8AC3E}">
        <p14:creationId xmlns:p14="http://schemas.microsoft.com/office/powerpoint/2010/main" val="142297947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6F0F43-F713-96CD-B5C9-FCC3FB9BFFEC}"/>
              </a:ext>
            </a:extLst>
          </p:cNvPr>
          <p:cNvSpPr>
            <a:spLocks noGrp="1" noRot="1" noMove="1" noResize="1" noEditPoints="1" noAdjustHandles="1" noChangeArrowheads="1" noChangeShapeType="1"/>
          </p:cNvSpPr>
          <p:nvPr/>
        </p:nvSpPr>
        <p:spPr>
          <a:xfrm>
            <a:off x="824089" y="1806222"/>
            <a:ext cx="2370667" cy="3951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D4383D2-7B6A-2E94-CDFE-4FCF855945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113" y="885954"/>
            <a:ext cx="11098798" cy="5924595"/>
          </a:xfrm>
          <a:prstGeom prst="rect">
            <a:avLst/>
          </a:prstGeom>
          <a:ln>
            <a:noFill/>
          </a:ln>
          <a:effectLst>
            <a:softEdge rad="112500"/>
          </a:effectLst>
        </p:spPr>
      </p:pic>
      <p:sp>
        <p:nvSpPr>
          <p:cNvPr id="39" name="TextBox 38">
            <a:extLst>
              <a:ext uri="{FF2B5EF4-FFF2-40B4-BE49-F238E27FC236}">
                <a16:creationId xmlns:a16="http://schemas.microsoft.com/office/drawing/2014/main" id="{B93EB1D0-737A-97D6-C0B8-1EBB63011156}"/>
              </a:ext>
            </a:extLst>
          </p:cNvPr>
          <p:cNvSpPr txBox="1"/>
          <p:nvPr/>
        </p:nvSpPr>
        <p:spPr>
          <a:xfrm>
            <a:off x="1882975" y="135565"/>
            <a:ext cx="6695760" cy="701731"/>
          </a:xfrm>
          <a:prstGeom prst="rect">
            <a:avLst/>
          </a:prstGeom>
        </p:spPr>
        <p:txBody>
          <a:bodyPr vert="horz" lIns="0" tIns="0" rIns="0" bIns="0" rtlCol="0" anchor="b" anchorCtr="0">
            <a:normAutofit/>
          </a:bodyPr>
          <a:lstStyle>
            <a:defPPr>
              <a:defRPr lang="en-US"/>
            </a:defPPr>
            <a:lvl1pPr>
              <a:lnSpc>
                <a:spcPct val="90000"/>
              </a:lnSpc>
              <a:spcBef>
                <a:spcPct val="0"/>
              </a:spcBef>
              <a:buNone/>
              <a:defRPr sz="4400" b="1" i="0" spc="100" baseline="0">
                <a:solidFill>
                  <a:srgbClr val="915FA8"/>
                </a:solidFill>
                <a:latin typeface="Barlow Condensed" panose="00000506000000000000" pitchFamily="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Specific Plan Update Boundary</a:t>
            </a:r>
          </a:p>
        </p:txBody>
      </p:sp>
      <p:pic>
        <p:nvPicPr>
          <p:cNvPr id="16" name="Picture 15" descr="Logo&#10;&#10;Description automatically generated with medium confidence">
            <a:extLst>
              <a:ext uri="{FF2B5EF4-FFF2-40B4-BE49-F238E27FC236}">
                <a16:creationId xmlns:a16="http://schemas.microsoft.com/office/drawing/2014/main" id="{964BBCAB-AD0B-5974-E12B-AD045715D6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718" y="52225"/>
            <a:ext cx="1377812" cy="806021"/>
          </a:xfrm>
          <a:prstGeom prst="rect">
            <a:avLst/>
          </a:prstGeom>
          <a:ln>
            <a:noFill/>
          </a:ln>
        </p:spPr>
      </p:pic>
      <p:sp>
        <p:nvSpPr>
          <p:cNvPr id="2" name="TextBox 1">
            <a:extLst>
              <a:ext uri="{FF2B5EF4-FFF2-40B4-BE49-F238E27FC236}">
                <a16:creationId xmlns:a16="http://schemas.microsoft.com/office/drawing/2014/main" id="{6E8FE7CF-A771-BC2F-8911-BEDE6D6D7252}"/>
              </a:ext>
            </a:extLst>
          </p:cNvPr>
          <p:cNvSpPr txBox="1"/>
          <p:nvPr/>
        </p:nvSpPr>
        <p:spPr>
          <a:xfrm>
            <a:off x="8578734" y="2200748"/>
            <a:ext cx="1492365" cy="369332"/>
          </a:xfrm>
          <a:prstGeom prst="rect">
            <a:avLst/>
          </a:prstGeom>
          <a:solidFill>
            <a:srgbClr val="FF00FF"/>
          </a:solidFill>
          <a:ln w="38100">
            <a:solidFill>
              <a:srgbClr val="FF00FF"/>
            </a:solidFill>
          </a:ln>
        </p:spPr>
        <p:txBody>
          <a:bodyPr wrap="square" rtlCol="0">
            <a:spAutoFit/>
          </a:bodyPr>
          <a:lstStyle/>
          <a:p>
            <a:r>
              <a:rPr lang="en-US" b="1" dirty="0"/>
              <a:t>Chase Bank</a:t>
            </a:r>
          </a:p>
        </p:txBody>
      </p:sp>
      <p:sp>
        <p:nvSpPr>
          <p:cNvPr id="4" name="TextBox 3">
            <a:extLst>
              <a:ext uri="{FF2B5EF4-FFF2-40B4-BE49-F238E27FC236}">
                <a16:creationId xmlns:a16="http://schemas.microsoft.com/office/drawing/2014/main" id="{D56C8B52-109B-B8DD-7AE1-8D8ECC6B31C8}"/>
              </a:ext>
            </a:extLst>
          </p:cNvPr>
          <p:cNvSpPr txBox="1"/>
          <p:nvPr/>
        </p:nvSpPr>
        <p:spPr>
          <a:xfrm>
            <a:off x="7832551" y="1063367"/>
            <a:ext cx="1492365" cy="369332"/>
          </a:xfrm>
          <a:prstGeom prst="rect">
            <a:avLst/>
          </a:prstGeom>
          <a:solidFill>
            <a:srgbClr val="FF00FF"/>
          </a:solidFill>
          <a:ln w="38100">
            <a:solidFill>
              <a:srgbClr val="FF00FF"/>
            </a:solidFill>
          </a:ln>
        </p:spPr>
        <p:txBody>
          <a:bodyPr wrap="square" rtlCol="0">
            <a:spAutoFit/>
          </a:bodyPr>
          <a:lstStyle/>
          <a:p>
            <a:r>
              <a:rPr lang="en-US" b="1" dirty="0"/>
              <a:t>Rite Aid</a:t>
            </a:r>
          </a:p>
        </p:txBody>
      </p:sp>
    </p:spTree>
    <p:extLst>
      <p:ext uri="{BB962C8B-B14F-4D97-AF65-F5344CB8AC3E}">
        <p14:creationId xmlns:p14="http://schemas.microsoft.com/office/powerpoint/2010/main" val="249283313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3. 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6" name="TextBox 5">
            <a:extLst>
              <a:ext uri="{FF2B5EF4-FFF2-40B4-BE49-F238E27FC236}">
                <a16:creationId xmlns:a16="http://schemas.microsoft.com/office/drawing/2014/main" id="{FA591882-395A-0AF1-F8BF-446C06256E4A}"/>
              </a:ext>
            </a:extLst>
          </p:cNvPr>
          <p:cNvSpPr txBox="1"/>
          <p:nvPr/>
        </p:nvSpPr>
        <p:spPr>
          <a:xfrm>
            <a:off x="2753032" y="2448232"/>
            <a:ext cx="7225745" cy="28058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Pedestrian Network</a:t>
            </a:r>
          </a:p>
          <a:p>
            <a:pPr marL="285750" indent="-285750">
              <a:lnSpc>
                <a:spcPct val="150000"/>
              </a:lnSpc>
              <a:buFont typeface="Arial" panose="020B0604020202020204" pitchFamily="34" charset="0"/>
              <a:buChar char="•"/>
            </a:pPr>
            <a:r>
              <a:rPr lang="en-US" sz="2000" dirty="0">
                <a:solidFill>
                  <a:srgbClr val="002060"/>
                </a:solidFill>
              </a:rPr>
              <a:t>Bicycle Circulation</a:t>
            </a:r>
          </a:p>
          <a:p>
            <a:pPr marL="285750" indent="-285750">
              <a:lnSpc>
                <a:spcPct val="150000"/>
              </a:lnSpc>
              <a:buFont typeface="Arial" panose="020B0604020202020204" pitchFamily="34" charset="0"/>
              <a:buChar char="•"/>
            </a:pPr>
            <a:r>
              <a:rPr lang="en-US" sz="2000" dirty="0">
                <a:solidFill>
                  <a:srgbClr val="002060"/>
                </a:solidFill>
              </a:rPr>
              <a:t>Improved Public Parking</a:t>
            </a:r>
          </a:p>
          <a:p>
            <a:pPr marL="285750" indent="-285750">
              <a:lnSpc>
                <a:spcPct val="150000"/>
              </a:lnSpc>
              <a:buFont typeface="Arial" panose="020B0604020202020204" pitchFamily="34" charset="0"/>
              <a:buChar char="•"/>
            </a:pPr>
            <a:r>
              <a:rPr lang="en-US" sz="2000" dirty="0">
                <a:solidFill>
                  <a:srgbClr val="002060"/>
                </a:solidFill>
              </a:rPr>
              <a:t>Public Transit</a:t>
            </a:r>
          </a:p>
          <a:p>
            <a:pPr marL="285750" indent="-285750">
              <a:lnSpc>
                <a:spcPct val="150000"/>
              </a:lnSpc>
              <a:buFont typeface="Arial" panose="020B0604020202020204" pitchFamily="34" charset="0"/>
              <a:buChar char="•"/>
            </a:pPr>
            <a:r>
              <a:rPr lang="en-US" sz="2000" dirty="0">
                <a:solidFill>
                  <a:srgbClr val="002060"/>
                </a:solidFill>
              </a:rPr>
              <a:t>Vehicular Circulation</a:t>
            </a:r>
          </a:p>
          <a:p>
            <a:pPr marL="285750" indent="-285750">
              <a:lnSpc>
                <a:spcPct val="150000"/>
              </a:lnSpc>
              <a:buFont typeface="Arial" panose="020B0604020202020204" pitchFamily="34" charset="0"/>
              <a:buChar char="•"/>
            </a:pPr>
            <a:r>
              <a:rPr lang="en-US" sz="2000" dirty="0">
                <a:solidFill>
                  <a:srgbClr val="002060"/>
                </a:solidFill>
              </a:rPr>
              <a:t>Parking Strategies</a:t>
            </a:r>
          </a:p>
        </p:txBody>
      </p:sp>
    </p:spTree>
    <p:extLst>
      <p:ext uri="{BB962C8B-B14F-4D97-AF65-F5344CB8AC3E}">
        <p14:creationId xmlns:p14="http://schemas.microsoft.com/office/powerpoint/2010/main" val="265734127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Main Street Existing</a:t>
            </a:r>
          </a:p>
        </p:txBody>
      </p:sp>
      <p:pic>
        <p:nvPicPr>
          <p:cNvPr id="7" name="Picture 6">
            <a:extLst>
              <a:ext uri="{FF2B5EF4-FFF2-40B4-BE49-F238E27FC236}">
                <a16:creationId xmlns:a16="http://schemas.microsoft.com/office/drawing/2014/main" id="{B0A2E4B2-86C0-996A-3B2B-9676D50017EF}"/>
              </a:ext>
            </a:extLst>
          </p:cNvPr>
          <p:cNvPicPr>
            <a:picLocks noChangeAspect="1"/>
          </p:cNvPicPr>
          <p:nvPr/>
        </p:nvPicPr>
        <p:blipFill>
          <a:blip r:embed="rId7"/>
          <a:stretch>
            <a:fillRect/>
          </a:stretch>
        </p:blipFill>
        <p:spPr>
          <a:xfrm>
            <a:off x="2659298" y="2418283"/>
            <a:ext cx="5953760" cy="4032319"/>
          </a:xfrm>
          <a:prstGeom prst="rect">
            <a:avLst/>
          </a:prstGeom>
        </p:spPr>
      </p:pic>
    </p:spTree>
    <p:extLst>
      <p:ext uri="{BB962C8B-B14F-4D97-AF65-F5344CB8AC3E}">
        <p14:creationId xmlns:p14="http://schemas.microsoft.com/office/powerpoint/2010/main" val="31443128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Main Street Preferred</a:t>
            </a:r>
          </a:p>
        </p:txBody>
      </p:sp>
      <p:pic>
        <p:nvPicPr>
          <p:cNvPr id="6" name="Picture 5">
            <a:extLst>
              <a:ext uri="{FF2B5EF4-FFF2-40B4-BE49-F238E27FC236}">
                <a16:creationId xmlns:a16="http://schemas.microsoft.com/office/drawing/2014/main" id="{67FFC8A1-53F6-9B09-9058-998F254D84BD}"/>
              </a:ext>
            </a:extLst>
          </p:cNvPr>
          <p:cNvPicPr>
            <a:picLocks noChangeAspect="1"/>
          </p:cNvPicPr>
          <p:nvPr/>
        </p:nvPicPr>
        <p:blipFill>
          <a:blip r:embed="rId7"/>
          <a:stretch>
            <a:fillRect/>
          </a:stretch>
        </p:blipFill>
        <p:spPr>
          <a:xfrm>
            <a:off x="2309153" y="2418284"/>
            <a:ext cx="6793659" cy="4439716"/>
          </a:xfrm>
          <a:prstGeom prst="rect">
            <a:avLst/>
          </a:prstGeom>
        </p:spPr>
      </p:pic>
    </p:spTree>
    <p:extLst>
      <p:ext uri="{BB962C8B-B14F-4D97-AF65-F5344CB8AC3E}">
        <p14:creationId xmlns:p14="http://schemas.microsoft.com/office/powerpoint/2010/main" val="230504343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Main Street Alternative</a:t>
            </a:r>
          </a:p>
        </p:txBody>
      </p:sp>
      <p:pic>
        <p:nvPicPr>
          <p:cNvPr id="10" name="Picture 9">
            <a:extLst>
              <a:ext uri="{FF2B5EF4-FFF2-40B4-BE49-F238E27FC236}">
                <a16:creationId xmlns:a16="http://schemas.microsoft.com/office/drawing/2014/main" id="{F7C6E008-27A9-33B2-1214-91CF6C2D877C}"/>
              </a:ext>
            </a:extLst>
          </p:cNvPr>
          <p:cNvPicPr>
            <a:picLocks noChangeAspect="1"/>
          </p:cNvPicPr>
          <p:nvPr/>
        </p:nvPicPr>
        <p:blipFill>
          <a:blip r:embed="rId7"/>
          <a:stretch>
            <a:fillRect/>
          </a:stretch>
        </p:blipFill>
        <p:spPr>
          <a:xfrm>
            <a:off x="2446078" y="2418284"/>
            <a:ext cx="6393122" cy="4451286"/>
          </a:xfrm>
          <a:prstGeom prst="rect">
            <a:avLst/>
          </a:prstGeom>
        </p:spPr>
      </p:pic>
    </p:spTree>
    <p:extLst>
      <p:ext uri="{BB962C8B-B14F-4D97-AF65-F5344CB8AC3E}">
        <p14:creationId xmlns:p14="http://schemas.microsoft.com/office/powerpoint/2010/main" val="211357217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Grand Avenue Existing</a:t>
            </a:r>
          </a:p>
        </p:txBody>
      </p:sp>
      <p:pic>
        <p:nvPicPr>
          <p:cNvPr id="6" name="Picture 5">
            <a:extLst>
              <a:ext uri="{FF2B5EF4-FFF2-40B4-BE49-F238E27FC236}">
                <a16:creationId xmlns:a16="http://schemas.microsoft.com/office/drawing/2014/main" id="{77DA1C33-1331-A603-5A47-A369D6B69891}"/>
              </a:ext>
            </a:extLst>
          </p:cNvPr>
          <p:cNvPicPr>
            <a:picLocks noChangeAspect="1"/>
          </p:cNvPicPr>
          <p:nvPr/>
        </p:nvPicPr>
        <p:blipFill>
          <a:blip r:embed="rId7"/>
          <a:stretch>
            <a:fillRect/>
          </a:stretch>
        </p:blipFill>
        <p:spPr>
          <a:xfrm>
            <a:off x="2446077" y="2418283"/>
            <a:ext cx="6048993" cy="4457153"/>
          </a:xfrm>
          <a:prstGeom prst="rect">
            <a:avLst/>
          </a:prstGeom>
        </p:spPr>
      </p:pic>
    </p:spTree>
    <p:extLst>
      <p:ext uri="{BB962C8B-B14F-4D97-AF65-F5344CB8AC3E}">
        <p14:creationId xmlns:p14="http://schemas.microsoft.com/office/powerpoint/2010/main" val="25495602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Grand Avenue Preferred</a:t>
            </a:r>
          </a:p>
        </p:txBody>
      </p:sp>
      <p:pic>
        <p:nvPicPr>
          <p:cNvPr id="8" name="Picture 7">
            <a:extLst>
              <a:ext uri="{FF2B5EF4-FFF2-40B4-BE49-F238E27FC236}">
                <a16:creationId xmlns:a16="http://schemas.microsoft.com/office/drawing/2014/main" id="{66ACAE6B-6B4C-70ED-90D4-1A3F85F049EF}"/>
              </a:ext>
            </a:extLst>
          </p:cNvPr>
          <p:cNvPicPr>
            <a:picLocks noChangeAspect="1"/>
          </p:cNvPicPr>
          <p:nvPr/>
        </p:nvPicPr>
        <p:blipFill>
          <a:blip r:embed="rId7"/>
          <a:stretch>
            <a:fillRect/>
          </a:stretch>
        </p:blipFill>
        <p:spPr>
          <a:xfrm>
            <a:off x="2309154" y="2418284"/>
            <a:ext cx="6903672" cy="4435912"/>
          </a:xfrm>
          <a:prstGeom prst="rect">
            <a:avLst/>
          </a:prstGeom>
        </p:spPr>
      </p:pic>
    </p:spTree>
    <p:extLst>
      <p:ext uri="{BB962C8B-B14F-4D97-AF65-F5344CB8AC3E}">
        <p14:creationId xmlns:p14="http://schemas.microsoft.com/office/powerpoint/2010/main" val="363685765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Grand Avenue Alternative 1</a:t>
            </a:r>
          </a:p>
        </p:txBody>
      </p:sp>
      <p:pic>
        <p:nvPicPr>
          <p:cNvPr id="6" name="Picture 5">
            <a:extLst>
              <a:ext uri="{FF2B5EF4-FFF2-40B4-BE49-F238E27FC236}">
                <a16:creationId xmlns:a16="http://schemas.microsoft.com/office/drawing/2014/main" id="{2AB3071F-C7B5-DED6-7266-6AD7CF6E3838}"/>
              </a:ext>
            </a:extLst>
          </p:cNvPr>
          <p:cNvPicPr>
            <a:picLocks noChangeAspect="1"/>
          </p:cNvPicPr>
          <p:nvPr/>
        </p:nvPicPr>
        <p:blipFill>
          <a:blip r:embed="rId7"/>
          <a:stretch>
            <a:fillRect/>
          </a:stretch>
        </p:blipFill>
        <p:spPr>
          <a:xfrm>
            <a:off x="2371880" y="2418284"/>
            <a:ext cx="7460378" cy="4468840"/>
          </a:xfrm>
          <a:prstGeom prst="rect">
            <a:avLst/>
          </a:prstGeom>
        </p:spPr>
      </p:pic>
    </p:spTree>
    <p:extLst>
      <p:ext uri="{BB962C8B-B14F-4D97-AF65-F5344CB8AC3E}">
        <p14:creationId xmlns:p14="http://schemas.microsoft.com/office/powerpoint/2010/main" val="167498533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Grand Avenue Alternative 2</a:t>
            </a:r>
          </a:p>
        </p:txBody>
      </p:sp>
      <p:pic>
        <p:nvPicPr>
          <p:cNvPr id="7" name="Picture 6">
            <a:extLst>
              <a:ext uri="{FF2B5EF4-FFF2-40B4-BE49-F238E27FC236}">
                <a16:creationId xmlns:a16="http://schemas.microsoft.com/office/drawing/2014/main" id="{188EA8E9-CF60-BCEC-C6B0-A6D2C7E62DC0}"/>
              </a:ext>
            </a:extLst>
          </p:cNvPr>
          <p:cNvPicPr>
            <a:picLocks noChangeAspect="1"/>
          </p:cNvPicPr>
          <p:nvPr/>
        </p:nvPicPr>
        <p:blipFill>
          <a:blip r:embed="rId7"/>
          <a:stretch>
            <a:fillRect/>
          </a:stretch>
        </p:blipFill>
        <p:spPr>
          <a:xfrm>
            <a:off x="2446077" y="2418284"/>
            <a:ext cx="6796245" cy="4445019"/>
          </a:xfrm>
          <a:prstGeom prst="rect">
            <a:avLst/>
          </a:prstGeom>
        </p:spPr>
      </p:pic>
    </p:spTree>
    <p:extLst>
      <p:ext uri="{BB962C8B-B14F-4D97-AF65-F5344CB8AC3E}">
        <p14:creationId xmlns:p14="http://schemas.microsoft.com/office/powerpoint/2010/main" val="355687238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Richmond Street Existing</a:t>
            </a:r>
          </a:p>
        </p:txBody>
      </p:sp>
      <p:pic>
        <p:nvPicPr>
          <p:cNvPr id="7" name="Picture 6">
            <a:extLst>
              <a:ext uri="{FF2B5EF4-FFF2-40B4-BE49-F238E27FC236}">
                <a16:creationId xmlns:a16="http://schemas.microsoft.com/office/drawing/2014/main" id="{A1667756-E9A8-B332-C33F-F7532846F583}"/>
              </a:ext>
            </a:extLst>
          </p:cNvPr>
          <p:cNvPicPr>
            <a:picLocks noChangeAspect="1"/>
          </p:cNvPicPr>
          <p:nvPr/>
        </p:nvPicPr>
        <p:blipFill>
          <a:blip r:embed="rId7"/>
          <a:stretch>
            <a:fillRect/>
          </a:stretch>
        </p:blipFill>
        <p:spPr>
          <a:xfrm>
            <a:off x="2446078" y="2418284"/>
            <a:ext cx="5626206" cy="4440910"/>
          </a:xfrm>
          <a:prstGeom prst="rect">
            <a:avLst/>
          </a:prstGeom>
        </p:spPr>
      </p:pic>
    </p:spTree>
    <p:extLst>
      <p:ext uri="{BB962C8B-B14F-4D97-AF65-F5344CB8AC3E}">
        <p14:creationId xmlns:p14="http://schemas.microsoft.com/office/powerpoint/2010/main" val="385365231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Richmond Street Preferred</a:t>
            </a:r>
          </a:p>
        </p:txBody>
      </p:sp>
      <p:pic>
        <p:nvPicPr>
          <p:cNvPr id="6" name="Picture 5">
            <a:extLst>
              <a:ext uri="{FF2B5EF4-FFF2-40B4-BE49-F238E27FC236}">
                <a16:creationId xmlns:a16="http://schemas.microsoft.com/office/drawing/2014/main" id="{7D05F124-B4C6-BC1C-94D4-7A567F329C12}"/>
              </a:ext>
            </a:extLst>
          </p:cNvPr>
          <p:cNvPicPr>
            <a:picLocks noChangeAspect="1"/>
          </p:cNvPicPr>
          <p:nvPr/>
        </p:nvPicPr>
        <p:blipFill>
          <a:blip r:embed="rId7"/>
          <a:stretch>
            <a:fillRect/>
          </a:stretch>
        </p:blipFill>
        <p:spPr>
          <a:xfrm>
            <a:off x="2309153" y="2418283"/>
            <a:ext cx="5566485" cy="4447137"/>
          </a:xfrm>
          <a:prstGeom prst="rect">
            <a:avLst/>
          </a:prstGeom>
        </p:spPr>
      </p:pic>
    </p:spTree>
    <p:extLst>
      <p:ext uri="{BB962C8B-B14F-4D97-AF65-F5344CB8AC3E}">
        <p14:creationId xmlns:p14="http://schemas.microsoft.com/office/powerpoint/2010/main" val="201421805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3">
            <a:extLst>
              <a:ext uri="{FF2B5EF4-FFF2-40B4-BE49-F238E27FC236}">
                <a16:creationId xmlns:a16="http://schemas.microsoft.com/office/drawing/2014/main" id="{50C8A8DB-CABA-DF79-3C22-C5092A7C42DE}"/>
              </a:ext>
            </a:extLst>
          </p:cNvPr>
          <p:cNvSpPr>
            <a:spLocks noGrp="1"/>
          </p:cNvSpPr>
          <p:nvPr>
            <p:ph type="body" sz="quarter" idx="10"/>
          </p:nvPr>
        </p:nvSpPr>
        <p:spPr>
          <a:xfrm>
            <a:off x="2321186" y="1264703"/>
            <a:ext cx="7933555" cy="5366831"/>
          </a:xfrm>
        </p:spPr>
        <p:txBody>
          <a:bodyPr/>
          <a:lstStyle/>
          <a:p>
            <a:pPr marL="457200" marR="0" indent="-457200">
              <a:spcBef>
                <a:spcPts val="1800"/>
              </a:spcBef>
              <a:spcAft>
                <a:spcPts val="800"/>
              </a:spcAft>
              <a:buClr>
                <a:srgbClr val="FCB040"/>
              </a:buClr>
              <a:buSzPts val="1920"/>
              <a:buFont typeface="Wingdings" panose="05000000000000000000" pitchFamily="2" charset="2"/>
              <a:buChar char="v"/>
            </a:pPr>
            <a:r>
              <a:rPr lang="en-US" sz="3600" b="1" dirty="0">
                <a:solidFill>
                  <a:schemeClr val="tx2"/>
                </a:solidFill>
                <a:latin typeface="Barlow Condensed Light" panose="00000406000000000000" pitchFamily="2" charset="0"/>
              </a:rPr>
              <a:t>Background and status</a:t>
            </a:r>
            <a:endParaRPr lang="en-US" sz="3600" dirty="0">
              <a:solidFill>
                <a:srgbClr val="2D427F"/>
              </a:solidFill>
              <a:latin typeface="Barlow Condensed Light" panose="00000406000000000000" pitchFamily="2" charset="0"/>
            </a:endParaRPr>
          </a:p>
          <a:p>
            <a:pPr marL="457200" indent="-457200">
              <a:spcBef>
                <a:spcPts val="600"/>
              </a:spcBef>
              <a:spcAft>
                <a:spcPts val="800"/>
              </a:spcAft>
              <a:buClr>
                <a:srgbClr val="FCB040"/>
              </a:buClr>
              <a:buSzPts val="1920"/>
              <a:buFont typeface="Wingdings" panose="05000000000000000000" pitchFamily="2" charset="2"/>
              <a:buChar char="v"/>
            </a:pPr>
            <a:r>
              <a:rPr lang="en-US" sz="3600" b="1" dirty="0">
                <a:solidFill>
                  <a:schemeClr val="tx2"/>
                </a:solidFill>
                <a:latin typeface="Barlow Condensed Light" panose="00000406000000000000" pitchFamily="2" charset="0"/>
              </a:rPr>
              <a:t>Specific Plan Contents </a:t>
            </a:r>
          </a:p>
          <a:p>
            <a:pPr marL="457200" indent="-457200">
              <a:spcBef>
                <a:spcPts val="600"/>
              </a:spcBef>
              <a:spcAft>
                <a:spcPts val="800"/>
              </a:spcAft>
              <a:buClr>
                <a:srgbClr val="FCB040"/>
              </a:buClr>
              <a:buSzPts val="1920"/>
              <a:buFont typeface="Wingdings" panose="05000000000000000000" pitchFamily="2" charset="2"/>
              <a:buChar char="v"/>
            </a:pPr>
            <a:r>
              <a:rPr lang="en-US" sz="3600" b="1" dirty="0">
                <a:solidFill>
                  <a:schemeClr val="tx2"/>
                </a:solidFill>
                <a:latin typeface="Barlow Condensed Light" panose="00000406000000000000" pitchFamily="2" charset="0"/>
              </a:rPr>
              <a:t>Highlights - Major changes</a:t>
            </a:r>
            <a:endParaRPr lang="en-US" sz="3600" dirty="0">
              <a:solidFill>
                <a:schemeClr val="tx2"/>
              </a:solidFill>
              <a:latin typeface="Barlow Condensed Light" panose="00000406000000000000" pitchFamily="2" charset="0"/>
            </a:endParaRPr>
          </a:p>
          <a:p>
            <a:pPr marL="457200" indent="-457200">
              <a:spcBef>
                <a:spcPts val="600"/>
              </a:spcBef>
              <a:spcAft>
                <a:spcPts val="800"/>
              </a:spcAft>
              <a:buClr>
                <a:srgbClr val="FCB040"/>
              </a:buClr>
              <a:buSzPts val="1920"/>
              <a:buFont typeface="Wingdings" panose="05000000000000000000" pitchFamily="2" charset="2"/>
              <a:buChar char="v"/>
            </a:pPr>
            <a:r>
              <a:rPr lang="en-US" sz="3600" b="1" dirty="0">
                <a:solidFill>
                  <a:schemeClr val="tx2"/>
                </a:solidFill>
                <a:latin typeface="Barlow Condensed Light" panose="00000406000000000000" pitchFamily="2" charset="0"/>
              </a:rPr>
              <a:t>Questions, comments, discussion</a:t>
            </a:r>
            <a:r>
              <a:rPr lang="en-US" sz="3600" dirty="0">
                <a:solidFill>
                  <a:srgbClr val="2C407E"/>
                </a:solidFill>
                <a:latin typeface="Barlow Condensed Light" panose="00000406000000000000" pitchFamily="2" charset="0"/>
              </a:rPr>
              <a:t> </a:t>
            </a:r>
          </a:p>
          <a:p>
            <a:pPr marL="457200" indent="-457200">
              <a:spcBef>
                <a:spcPts val="600"/>
              </a:spcBef>
              <a:spcAft>
                <a:spcPts val="800"/>
              </a:spcAft>
              <a:buClr>
                <a:srgbClr val="FCB040"/>
              </a:buClr>
              <a:buSzPts val="1920"/>
              <a:buFont typeface="Wingdings" panose="05000000000000000000" pitchFamily="2" charset="2"/>
              <a:buChar char="v"/>
            </a:pPr>
            <a:r>
              <a:rPr lang="en-US" sz="3600" b="1" dirty="0">
                <a:solidFill>
                  <a:schemeClr val="tx2"/>
                </a:solidFill>
                <a:latin typeface="Barlow Condensed Light" panose="00000406000000000000" pitchFamily="2" charset="0"/>
              </a:rPr>
              <a:t>Next steps  </a:t>
            </a:r>
            <a:endParaRPr lang="en-US" sz="3600" dirty="0">
              <a:solidFill>
                <a:srgbClr val="2D427F"/>
              </a:solidFill>
              <a:latin typeface="Barlow Condensed Light" panose="00000406000000000000" pitchFamily="2" charset="0"/>
            </a:endParaRPr>
          </a:p>
        </p:txBody>
      </p:sp>
      <p:pic>
        <p:nvPicPr>
          <p:cNvPr id="6" name="Picture 5">
            <a:extLst>
              <a:ext uri="{FF2B5EF4-FFF2-40B4-BE49-F238E27FC236}">
                <a16:creationId xmlns:a16="http://schemas.microsoft.com/office/drawing/2014/main" id="{9CAAF641-C0E0-E64D-4F96-F4AF244515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189" y="1264703"/>
            <a:ext cx="2303999" cy="1524000"/>
          </a:xfrm>
          <a:prstGeom prst="rect">
            <a:avLst/>
          </a:prstGeom>
          <a:ln>
            <a:noFill/>
          </a:ln>
          <a:effectLst>
            <a:softEdge rad="112500"/>
          </a:effectLst>
        </p:spPr>
      </p:pic>
      <p:pic>
        <p:nvPicPr>
          <p:cNvPr id="8" name="Picture 7">
            <a:extLst>
              <a:ext uri="{FF2B5EF4-FFF2-40B4-BE49-F238E27FC236}">
                <a16:creationId xmlns:a16="http://schemas.microsoft.com/office/drawing/2014/main" id="{2F69FD72-A335-A4C3-2F62-923F42EC4C9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188" y="2801660"/>
            <a:ext cx="2303999" cy="1727999"/>
          </a:xfrm>
          <a:prstGeom prst="rect">
            <a:avLst/>
          </a:prstGeom>
          <a:ln>
            <a:noFill/>
          </a:ln>
          <a:effectLst>
            <a:softEdge rad="112500"/>
          </a:effectLst>
        </p:spPr>
      </p:pic>
      <p:pic>
        <p:nvPicPr>
          <p:cNvPr id="9" name="Picture 8">
            <a:extLst>
              <a:ext uri="{FF2B5EF4-FFF2-40B4-BE49-F238E27FC236}">
                <a16:creationId xmlns:a16="http://schemas.microsoft.com/office/drawing/2014/main" id="{427981FF-0612-55E6-17DF-E39D6EC5B95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188" y="4491174"/>
            <a:ext cx="2303998" cy="1727999"/>
          </a:xfrm>
          <a:prstGeom prst="rect">
            <a:avLst/>
          </a:prstGeom>
          <a:ln>
            <a:noFill/>
          </a:ln>
          <a:effectLst>
            <a:softEdge rad="112500"/>
          </a:effectLst>
        </p:spPr>
      </p:pic>
      <p:sp>
        <p:nvSpPr>
          <p:cNvPr id="3" name="Title 1">
            <a:extLst>
              <a:ext uri="{FF2B5EF4-FFF2-40B4-BE49-F238E27FC236}">
                <a16:creationId xmlns:a16="http://schemas.microsoft.com/office/drawing/2014/main" id="{C2F9E9A1-F493-A6B1-D704-E5AB5FC9DED9}"/>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Agenda</a:t>
            </a:r>
          </a:p>
        </p:txBody>
      </p:sp>
      <p:pic>
        <p:nvPicPr>
          <p:cNvPr id="7" name="Picture 6" descr="Logo&#10;&#10;Description automatically generated with medium confidence">
            <a:extLst>
              <a:ext uri="{FF2B5EF4-FFF2-40B4-BE49-F238E27FC236}">
                <a16:creationId xmlns:a16="http://schemas.microsoft.com/office/drawing/2014/main" id="{FFD165E3-0B4A-5092-4712-7B9D2F2F9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Tree>
    <p:extLst>
      <p:ext uri="{BB962C8B-B14F-4D97-AF65-F5344CB8AC3E}">
        <p14:creationId xmlns:p14="http://schemas.microsoft.com/office/powerpoint/2010/main" val="26491080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Richmond Street Alternative</a:t>
            </a:r>
          </a:p>
        </p:txBody>
      </p:sp>
      <p:pic>
        <p:nvPicPr>
          <p:cNvPr id="7" name="Picture 6">
            <a:extLst>
              <a:ext uri="{FF2B5EF4-FFF2-40B4-BE49-F238E27FC236}">
                <a16:creationId xmlns:a16="http://schemas.microsoft.com/office/drawing/2014/main" id="{A628A231-6CEB-7A2F-2A88-13E81DB608D9}"/>
              </a:ext>
            </a:extLst>
          </p:cNvPr>
          <p:cNvPicPr>
            <a:picLocks noChangeAspect="1"/>
          </p:cNvPicPr>
          <p:nvPr/>
        </p:nvPicPr>
        <p:blipFill>
          <a:blip r:embed="rId7"/>
          <a:stretch>
            <a:fillRect/>
          </a:stretch>
        </p:blipFill>
        <p:spPr>
          <a:xfrm>
            <a:off x="2309154" y="2418283"/>
            <a:ext cx="5546820" cy="4431427"/>
          </a:xfrm>
          <a:prstGeom prst="rect">
            <a:avLst/>
          </a:prstGeom>
        </p:spPr>
      </p:pic>
    </p:spTree>
    <p:extLst>
      <p:ext uri="{BB962C8B-B14F-4D97-AF65-F5344CB8AC3E}">
        <p14:creationId xmlns:p14="http://schemas.microsoft.com/office/powerpoint/2010/main" val="3070089017"/>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Other improvements</a:t>
            </a:r>
          </a:p>
        </p:txBody>
      </p:sp>
      <p:sp>
        <p:nvSpPr>
          <p:cNvPr id="3" name="TextBox 2">
            <a:extLst>
              <a:ext uri="{FF2B5EF4-FFF2-40B4-BE49-F238E27FC236}">
                <a16:creationId xmlns:a16="http://schemas.microsoft.com/office/drawing/2014/main" id="{A07FC327-C492-5B98-7C09-EFE2FD5010EF}"/>
              </a:ext>
            </a:extLst>
          </p:cNvPr>
          <p:cNvSpPr txBox="1"/>
          <p:nvPr/>
        </p:nvSpPr>
        <p:spPr>
          <a:xfrm>
            <a:off x="2753032" y="2448232"/>
            <a:ext cx="7225745" cy="18825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Intersection Control</a:t>
            </a:r>
          </a:p>
          <a:p>
            <a:pPr marL="285750" indent="-285750">
              <a:lnSpc>
                <a:spcPct val="150000"/>
              </a:lnSpc>
              <a:buFont typeface="Arial" panose="020B0604020202020204" pitchFamily="34" charset="0"/>
              <a:buChar char="•"/>
            </a:pPr>
            <a:r>
              <a:rPr lang="en-US" sz="2000" dirty="0">
                <a:solidFill>
                  <a:srgbClr val="002060"/>
                </a:solidFill>
              </a:rPr>
              <a:t>Street Closure Placemaking</a:t>
            </a:r>
          </a:p>
          <a:p>
            <a:pPr marL="285750" indent="-285750">
              <a:lnSpc>
                <a:spcPct val="150000"/>
              </a:lnSpc>
              <a:buFont typeface="Arial" panose="020B0604020202020204" pitchFamily="34" charset="0"/>
              <a:buChar char="•"/>
            </a:pPr>
            <a:r>
              <a:rPr lang="en-US" sz="2000" dirty="0">
                <a:solidFill>
                  <a:srgbClr val="002060"/>
                </a:solidFill>
              </a:rPr>
              <a:t>Alley Enhancements</a:t>
            </a:r>
          </a:p>
          <a:p>
            <a:pPr marL="285750" indent="-285750">
              <a:lnSpc>
                <a:spcPct val="150000"/>
              </a:lnSpc>
              <a:buFont typeface="Arial" panose="020B0604020202020204" pitchFamily="34" charset="0"/>
              <a:buChar char="•"/>
            </a:pPr>
            <a:r>
              <a:rPr lang="en-US" sz="2000" dirty="0">
                <a:solidFill>
                  <a:srgbClr val="002060"/>
                </a:solidFill>
              </a:rPr>
              <a:t>Parking Strategies</a:t>
            </a:r>
          </a:p>
        </p:txBody>
      </p:sp>
    </p:spTree>
    <p:extLst>
      <p:ext uri="{BB962C8B-B14F-4D97-AF65-F5344CB8AC3E}">
        <p14:creationId xmlns:p14="http://schemas.microsoft.com/office/powerpoint/2010/main" val="161958755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58477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Multimodal Mobility</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5727968B-25C3-DC22-5D22-E1DE15716C1B}"/>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Vehicular Circulation – Other improvements</a:t>
            </a:r>
          </a:p>
        </p:txBody>
      </p:sp>
      <p:sp>
        <p:nvSpPr>
          <p:cNvPr id="3" name="TextBox 2">
            <a:extLst>
              <a:ext uri="{FF2B5EF4-FFF2-40B4-BE49-F238E27FC236}">
                <a16:creationId xmlns:a16="http://schemas.microsoft.com/office/drawing/2014/main" id="{A07FC327-C492-5B98-7C09-EFE2FD5010EF}"/>
              </a:ext>
            </a:extLst>
          </p:cNvPr>
          <p:cNvSpPr txBox="1"/>
          <p:nvPr/>
        </p:nvSpPr>
        <p:spPr>
          <a:xfrm>
            <a:off x="2753032" y="2448232"/>
            <a:ext cx="7225745" cy="18825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Intersection Control</a:t>
            </a:r>
          </a:p>
          <a:p>
            <a:pPr marL="285750" indent="-285750">
              <a:lnSpc>
                <a:spcPct val="150000"/>
              </a:lnSpc>
              <a:buFont typeface="Arial" panose="020B0604020202020204" pitchFamily="34" charset="0"/>
              <a:buChar char="•"/>
            </a:pPr>
            <a:r>
              <a:rPr lang="en-US" sz="2000" dirty="0">
                <a:solidFill>
                  <a:srgbClr val="002060"/>
                </a:solidFill>
              </a:rPr>
              <a:t>Street Closure Placemaking</a:t>
            </a:r>
          </a:p>
          <a:p>
            <a:pPr marL="285750" indent="-285750">
              <a:lnSpc>
                <a:spcPct val="150000"/>
              </a:lnSpc>
              <a:buFont typeface="Arial" panose="020B0604020202020204" pitchFamily="34" charset="0"/>
              <a:buChar char="•"/>
            </a:pPr>
            <a:r>
              <a:rPr lang="en-US" sz="2000" dirty="0">
                <a:solidFill>
                  <a:srgbClr val="002060"/>
                </a:solidFill>
              </a:rPr>
              <a:t>Alley Enhancements</a:t>
            </a:r>
          </a:p>
          <a:p>
            <a:pPr marL="285750" indent="-285750">
              <a:lnSpc>
                <a:spcPct val="150000"/>
              </a:lnSpc>
              <a:buFont typeface="Arial" panose="020B0604020202020204" pitchFamily="34" charset="0"/>
              <a:buChar char="•"/>
            </a:pPr>
            <a:r>
              <a:rPr lang="en-US" sz="2000" dirty="0">
                <a:solidFill>
                  <a:srgbClr val="002060"/>
                </a:solidFill>
              </a:rPr>
              <a:t>Parking Strategies</a:t>
            </a:r>
          </a:p>
        </p:txBody>
      </p:sp>
    </p:spTree>
    <p:extLst>
      <p:ext uri="{BB962C8B-B14F-4D97-AF65-F5344CB8AC3E}">
        <p14:creationId xmlns:p14="http://schemas.microsoft.com/office/powerpoint/2010/main" val="390213585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1B9B997-3997-42FB-ECC0-B7E51EFF920F}"/>
              </a:ext>
            </a:extLst>
          </p:cNvPr>
          <p:cNvSpPr/>
          <p:nvPr/>
        </p:nvSpPr>
        <p:spPr>
          <a:xfrm>
            <a:off x="7407542" y="141224"/>
            <a:ext cx="4527314" cy="3774503"/>
          </a:xfrm>
          <a:prstGeom prst="rect">
            <a:avLst/>
          </a:prstGeom>
          <a:solidFill>
            <a:schemeClr val="tx1"/>
          </a:solidFill>
          <a:ln>
            <a:solidFill>
              <a:srgbClr val="7030A0"/>
            </a:solid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medium confidence">
            <a:extLst>
              <a:ext uri="{FF2B5EF4-FFF2-40B4-BE49-F238E27FC236}">
                <a16:creationId xmlns:a16="http://schemas.microsoft.com/office/drawing/2014/main" id="{964BBCAB-AD0B-5974-E12B-AD045715D6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18" y="52225"/>
            <a:ext cx="1377812" cy="806021"/>
          </a:xfrm>
          <a:prstGeom prst="rect">
            <a:avLst/>
          </a:prstGeom>
          <a:ln>
            <a:noFill/>
          </a:ln>
        </p:spPr>
      </p:pic>
      <p:sp>
        <p:nvSpPr>
          <p:cNvPr id="5" name="TextBox 4">
            <a:extLst>
              <a:ext uri="{FF2B5EF4-FFF2-40B4-BE49-F238E27FC236}">
                <a16:creationId xmlns:a16="http://schemas.microsoft.com/office/drawing/2014/main" id="{739BE65A-7A09-FD6F-E56D-E3ABBD1D61EA}"/>
              </a:ext>
            </a:extLst>
          </p:cNvPr>
          <p:cNvSpPr txBox="1"/>
          <p:nvPr/>
        </p:nvSpPr>
        <p:spPr>
          <a:xfrm>
            <a:off x="1857809" y="0"/>
            <a:ext cx="6880024" cy="701731"/>
          </a:xfrm>
          <a:prstGeom prst="rect">
            <a:avLst/>
          </a:prstGeom>
        </p:spPr>
        <p:txBody>
          <a:bodyPr vert="horz" lIns="0" tIns="0" rIns="0" bIns="0" rtlCol="0" anchor="b" anchorCtr="0">
            <a:normAutofit/>
          </a:bodyPr>
          <a:lstStyle>
            <a:defPPr>
              <a:defRPr lang="en-US"/>
            </a:defPPr>
            <a:lvl1pPr>
              <a:lnSpc>
                <a:spcPct val="90000"/>
              </a:lnSpc>
              <a:spcBef>
                <a:spcPct val="0"/>
              </a:spcBef>
              <a:buNone/>
              <a:defRPr sz="4400" b="1" i="0" spc="100" baseline="0">
                <a:solidFill>
                  <a:srgbClr val="915FA8"/>
                </a:solidFill>
                <a:latin typeface="Barlow Condensed" panose="00000506000000000000" pitchFamily="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Parking Analysis</a:t>
            </a:r>
          </a:p>
        </p:txBody>
      </p:sp>
      <p:sp>
        <p:nvSpPr>
          <p:cNvPr id="7" name="Content Placeholder 2">
            <a:extLst>
              <a:ext uri="{FF2B5EF4-FFF2-40B4-BE49-F238E27FC236}">
                <a16:creationId xmlns:a16="http://schemas.microsoft.com/office/drawing/2014/main" id="{8FF47A5A-9A40-2AFC-B819-9EC331D075B2}"/>
              </a:ext>
            </a:extLst>
          </p:cNvPr>
          <p:cNvSpPr>
            <a:spLocks noGrp="1"/>
          </p:cNvSpPr>
          <p:nvPr/>
        </p:nvSpPr>
        <p:spPr>
          <a:xfrm>
            <a:off x="358123" y="4971885"/>
            <a:ext cx="3217313" cy="2377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latin typeface="Segoe UI" panose="020B0502040204020203" pitchFamily="34" charset="0"/>
                <a:cs typeface="Segoe UI" panose="020B0502040204020203" pitchFamily="34" charset="0"/>
              </a:rPr>
              <a:t>Existing weekend utilization</a:t>
            </a:r>
          </a:p>
        </p:txBody>
      </p:sp>
      <p:pic>
        <p:nvPicPr>
          <p:cNvPr id="8" name="Picture 7">
            <a:extLst>
              <a:ext uri="{FF2B5EF4-FFF2-40B4-BE49-F238E27FC236}">
                <a16:creationId xmlns:a16="http://schemas.microsoft.com/office/drawing/2014/main" id="{011FD2BA-1482-0F0F-6AEC-77DF1CCF4B0F}"/>
              </a:ext>
            </a:extLst>
          </p:cNvPr>
          <p:cNvPicPr>
            <a:picLocks noChangeAspect="1"/>
          </p:cNvPicPr>
          <p:nvPr/>
        </p:nvPicPr>
        <p:blipFill>
          <a:blip r:embed="rId4"/>
          <a:stretch>
            <a:fillRect/>
          </a:stretch>
        </p:blipFill>
        <p:spPr>
          <a:xfrm>
            <a:off x="217332" y="1474816"/>
            <a:ext cx="3280954" cy="4135127"/>
          </a:xfrm>
          <a:prstGeom prst="rect">
            <a:avLst/>
          </a:prstGeom>
        </p:spPr>
      </p:pic>
      <p:pic>
        <p:nvPicPr>
          <p:cNvPr id="9" name="Picture 8">
            <a:extLst>
              <a:ext uri="{FF2B5EF4-FFF2-40B4-BE49-F238E27FC236}">
                <a16:creationId xmlns:a16="http://schemas.microsoft.com/office/drawing/2014/main" id="{82030893-EA0E-B293-EA51-16B471BCC411}"/>
              </a:ext>
            </a:extLst>
          </p:cNvPr>
          <p:cNvPicPr>
            <a:picLocks noChangeAspect="1"/>
          </p:cNvPicPr>
          <p:nvPr/>
        </p:nvPicPr>
        <p:blipFill>
          <a:blip r:embed="rId5"/>
          <a:stretch>
            <a:fillRect/>
          </a:stretch>
        </p:blipFill>
        <p:spPr>
          <a:xfrm>
            <a:off x="3699454" y="1474817"/>
            <a:ext cx="3237631" cy="4135126"/>
          </a:xfrm>
          <a:prstGeom prst="rect">
            <a:avLst/>
          </a:prstGeom>
        </p:spPr>
      </p:pic>
      <p:pic>
        <p:nvPicPr>
          <p:cNvPr id="12" name="Picture 11">
            <a:extLst>
              <a:ext uri="{FF2B5EF4-FFF2-40B4-BE49-F238E27FC236}">
                <a16:creationId xmlns:a16="http://schemas.microsoft.com/office/drawing/2014/main" id="{46F4F401-F72B-B81D-9FF1-675B577FC67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18603" y="4638720"/>
            <a:ext cx="1810060" cy="1424827"/>
          </a:xfrm>
          <a:prstGeom prst="rect">
            <a:avLst/>
          </a:prstGeom>
        </p:spPr>
      </p:pic>
      <p:sp>
        <p:nvSpPr>
          <p:cNvPr id="18" name="TextBox 17">
            <a:extLst>
              <a:ext uri="{FF2B5EF4-FFF2-40B4-BE49-F238E27FC236}">
                <a16:creationId xmlns:a16="http://schemas.microsoft.com/office/drawing/2014/main" id="{845C5E73-A29E-A57E-0FEF-5E7CA4226127}"/>
              </a:ext>
            </a:extLst>
          </p:cNvPr>
          <p:cNvSpPr txBox="1"/>
          <p:nvPr/>
        </p:nvSpPr>
        <p:spPr>
          <a:xfrm rot="5400000">
            <a:off x="1396378" y="2424340"/>
            <a:ext cx="1224256"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Main</a:t>
            </a:r>
            <a:endParaRPr lang="en-US" b="1" dirty="0">
              <a:solidFill>
                <a:schemeClr val="bg1"/>
              </a:solidFill>
            </a:endParaRPr>
          </a:p>
        </p:txBody>
      </p:sp>
      <p:sp>
        <p:nvSpPr>
          <p:cNvPr id="19" name="TextBox 18">
            <a:extLst>
              <a:ext uri="{FF2B5EF4-FFF2-40B4-BE49-F238E27FC236}">
                <a16:creationId xmlns:a16="http://schemas.microsoft.com/office/drawing/2014/main" id="{FED8C68E-4C56-4031-CFF3-6AACF19CFFE8}"/>
              </a:ext>
            </a:extLst>
          </p:cNvPr>
          <p:cNvSpPr txBox="1"/>
          <p:nvPr/>
        </p:nvSpPr>
        <p:spPr>
          <a:xfrm>
            <a:off x="5940452" y="3536930"/>
            <a:ext cx="1224256"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Grand Ave</a:t>
            </a:r>
            <a:endParaRPr lang="en-US" b="1" dirty="0">
              <a:solidFill>
                <a:schemeClr val="bg1"/>
              </a:solidFill>
            </a:endParaRPr>
          </a:p>
        </p:txBody>
      </p:sp>
      <p:sp>
        <p:nvSpPr>
          <p:cNvPr id="20" name="TextBox 19">
            <a:extLst>
              <a:ext uri="{FF2B5EF4-FFF2-40B4-BE49-F238E27FC236}">
                <a16:creationId xmlns:a16="http://schemas.microsoft.com/office/drawing/2014/main" id="{460806A9-75ED-857E-0F6F-B80AA98B4DD7}"/>
              </a:ext>
            </a:extLst>
          </p:cNvPr>
          <p:cNvSpPr txBox="1"/>
          <p:nvPr/>
        </p:nvSpPr>
        <p:spPr>
          <a:xfrm rot="5400000">
            <a:off x="4064296" y="2626831"/>
            <a:ext cx="1632483"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Richmond</a:t>
            </a:r>
            <a:endParaRPr lang="en-US" b="1" dirty="0">
              <a:solidFill>
                <a:schemeClr val="bg1"/>
              </a:solidFill>
            </a:endParaRPr>
          </a:p>
        </p:txBody>
      </p:sp>
      <p:sp>
        <p:nvSpPr>
          <p:cNvPr id="21" name="Oval 20">
            <a:extLst>
              <a:ext uri="{FF2B5EF4-FFF2-40B4-BE49-F238E27FC236}">
                <a16:creationId xmlns:a16="http://schemas.microsoft.com/office/drawing/2014/main" id="{34062003-207F-E05D-59DE-3D1F9412B5E7}"/>
              </a:ext>
            </a:extLst>
          </p:cNvPr>
          <p:cNvSpPr/>
          <p:nvPr/>
        </p:nvSpPr>
        <p:spPr>
          <a:xfrm>
            <a:off x="1207698" y="4339059"/>
            <a:ext cx="501832" cy="500332"/>
          </a:xfrm>
          <a:prstGeom prst="ellipse">
            <a:avLst/>
          </a:prstGeom>
          <a:noFill/>
          <a:ln w="5715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E3C847F-A250-3FBD-537C-D1E507FAEEA2}"/>
              </a:ext>
            </a:extLst>
          </p:cNvPr>
          <p:cNvSpPr/>
          <p:nvPr/>
        </p:nvSpPr>
        <p:spPr>
          <a:xfrm>
            <a:off x="4629622" y="4318261"/>
            <a:ext cx="501832" cy="500332"/>
          </a:xfrm>
          <a:prstGeom prst="ellipse">
            <a:avLst/>
          </a:prstGeom>
          <a:noFill/>
          <a:ln w="5715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37E79F6-4426-465B-2A63-264695558A46}"/>
              </a:ext>
            </a:extLst>
          </p:cNvPr>
          <p:cNvSpPr txBox="1"/>
          <p:nvPr/>
        </p:nvSpPr>
        <p:spPr>
          <a:xfrm rot="5400000">
            <a:off x="4828192" y="2358164"/>
            <a:ext cx="1224256"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Main</a:t>
            </a:r>
            <a:endParaRPr lang="en-US" b="1" dirty="0">
              <a:solidFill>
                <a:schemeClr val="bg1"/>
              </a:solidFill>
            </a:endParaRPr>
          </a:p>
        </p:txBody>
      </p:sp>
      <p:sp>
        <p:nvSpPr>
          <p:cNvPr id="24" name="TextBox 23">
            <a:extLst>
              <a:ext uri="{FF2B5EF4-FFF2-40B4-BE49-F238E27FC236}">
                <a16:creationId xmlns:a16="http://schemas.microsoft.com/office/drawing/2014/main" id="{D9922A94-A38B-B5D3-8652-9E2CA45C444A}"/>
              </a:ext>
            </a:extLst>
          </p:cNvPr>
          <p:cNvSpPr txBox="1"/>
          <p:nvPr/>
        </p:nvSpPr>
        <p:spPr>
          <a:xfrm>
            <a:off x="2540207" y="3530255"/>
            <a:ext cx="1224256"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Grand Ave</a:t>
            </a:r>
            <a:endParaRPr lang="en-US" b="1" dirty="0">
              <a:solidFill>
                <a:schemeClr val="bg1"/>
              </a:solidFill>
            </a:endParaRPr>
          </a:p>
        </p:txBody>
      </p:sp>
      <p:sp>
        <p:nvSpPr>
          <p:cNvPr id="25" name="TextBox 24">
            <a:extLst>
              <a:ext uri="{FF2B5EF4-FFF2-40B4-BE49-F238E27FC236}">
                <a16:creationId xmlns:a16="http://schemas.microsoft.com/office/drawing/2014/main" id="{37D7EC44-0425-6569-7F46-EBED37F416CD}"/>
              </a:ext>
            </a:extLst>
          </p:cNvPr>
          <p:cNvSpPr txBox="1"/>
          <p:nvPr/>
        </p:nvSpPr>
        <p:spPr>
          <a:xfrm rot="5400000">
            <a:off x="642372" y="2623893"/>
            <a:ext cx="1632483"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Richmond</a:t>
            </a:r>
            <a:endParaRPr lang="en-US" b="1" dirty="0">
              <a:solidFill>
                <a:schemeClr val="bg1"/>
              </a:solidFill>
            </a:endParaRPr>
          </a:p>
        </p:txBody>
      </p:sp>
      <p:sp>
        <p:nvSpPr>
          <p:cNvPr id="29" name="TextBox 28">
            <a:extLst>
              <a:ext uri="{FF2B5EF4-FFF2-40B4-BE49-F238E27FC236}">
                <a16:creationId xmlns:a16="http://schemas.microsoft.com/office/drawing/2014/main" id="{4BB64372-CD50-C2E7-1D55-0A8CB3294C7B}"/>
              </a:ext>
            </a:extLst>
          </p:cNvPr>
          <p:cNvSpPr txBox="1"/>
          <p:nvPr/>
        </p:nvSpPr>
        <p:spPr>
          <a:xfrm>
            <a:off x="568956" y="5687621"/>
            <a:ext cx="2707643" cy="369332"/>
          </a:xfrm>
          <a:prstGeom prst="rect">
            <a:avLst/>
          </a:prstGeom>
          <a:noFill/>
        </p:spPr>
        <p:txBody>
          <a:bodyPr wrap="square" rtlCol="0">
            <a:spAutoFit/>
          </a:bodyPr>
          <a:lstStyle/>
          <a:p>
            <a:pPr marL="0" lvl="1">
              <a:lnSpc>
                <a:spcPct val="90000"/>
              </a:lnSpc>
              <a:spcBef>
                <a:spcPts val="1800"/>
              </a:spcBef>
              <a:spcAft>
                <a:spcPts val="800"/>
              </a:spcAft>
              <a:buClr>
                <a:srgbClr val="FCB040"/>
              </a:buClr>
              <a:buSzPts val="1920"/>
            </a:pPr>
            <a:r>
              <a:rPr lang="en-US" sz="2000" b="1" dirty="0">
                <a:solidFill>
                  <a:srgbClr val="2D427F"/>
                </a:solidFill>
                <a:latin typeface="Barlow Condensed Light" panose="00000406000000000000" pitchFamily="2" charset="0"/>
              </a:rPr>
              <a:t>Existing Weekend Utilization</a:t>
            </a:r>
          </a:p>
        </p:txBody>
      </p:sp>
      <p:pic>
        <p:nvPicPr>
          <p:cNvPr id="30" name="Picture 29">
            <a:extLst>
              <a:ext uri="{FF2B5EF4-FFF2-40B4-BE49-F238E27FC236}">
                <a16:creationId xmlns:a16="http://schemas.microsoft.com/office/drawing/2014/main" id="{B8572C82-BC3F-8520-9616-C46ADE00D60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01711" y="618782"/>
            <a:ext cx="1877081" cy="1441285"/>
          </a:xfrm>
          <a:prstGeom prst="rect">
            <a:avLst/>
          </a:prstGeom>
        </p:spPr>
      </p:pic>
      <p:sp>
        <p:nvSpPr>
          <p:cNvPr id="31" name="Oval 30">
            <a:extLst>
              <a:ext uri="{FF2B5EF4-FFF2-40B4-BE49-F238E27FC236}">
                <a16:creationId xmlns:a16="http://schemas.microsoft.com/office/drawing/2014/main" id="{4349595B-D457-75B4-C586-4C79738D05BC}"/>
              </a:ext>
            </a:extLst>
          </p:cNvPr>
          <p:cNvSpPr/>
          <p:nvPr/>
        </p:nvSpPr>
        <p:spPr>
          <a:xfrm>
            <a:off x="1179712" y="3652962"/>
            <a:ext cx="501832" cy="500332"/>
          </a:xfrm>
          <a:prstGeom prst="ellipse">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B2E8735-C96A-500F-21E0-A1067432399A}"/>
              </a:ext>
            </a:extLst>
          </p:cNvPr>
          <p:cNvSpPr/>
          <p:nvPr/>
        </p:nvSpPr>
        <p:spPr>
          <a:xfrm>
            <a:off x="4629621" y="3641238"/>
            <a:ext cx="501832" cy="500332"/>
          </a:xfrm>
          <a:prstGeom prst="ellipse">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DB66AC7-ACBC-B170-4CD7-99A0E5AE1E7A}"/>
              </a:ext>
            </a:extLst>
          </p:cNvPr>
          <p:cNvSpPr/>
          <p:nvPr/>
        </p:nvSpPr>
        <p:spPr>
          <a:xfrm>
            <a:off x="7543570" y="2871778"/>
            <a:ext cx="289740" cy="288874"/>
          </a:xfrm>
          <a:prstGeom prst="ellipse">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8FE3DED-6289-E820-D7BD-74CB088E7056}"/>
              </a:ext>
            </a:extLst>
          </p:cNvPr>
          <p:cNvSpPr/>
          <p:nvPr/>
        </p:nvSpPr>
        <p:spPr>
          <a:xfrm>
            <a:off x="7531477" y="2209619"/>
            <a:ext cx="289740" cy="288874"/>
          </a:xfrm>
          <a:prstGeom prst="ellipse">
            <a:avLst/>
          </a:prstGeom>
          <a:noFill/>
          <a:ln w="5715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9CC1CCE-5A4D-74D6-FF2E-6B5E0278AA6C}"/>
              </a:ext>
            </a:extLst>
          </p:cNvPr>
          <p:cNvSpPr/>
          <p:nvPr/>
        </p:nvSpPr>
        <p:spPr>
          <a:xfrm>
            <a:off x="1432128" y="1589870"/>
            <a:ext cx="501832" cy="500332"/>
          </a:xfrm>
          <a:prstGeom prst="ellipse">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1DC06A4-5321-6520-DB47-12C2A52DD71A}"/>
              </a:ext>
            </a:extLst>
          </p:cNvPr>
          <p:cNvSpPr/>
          <p:nvPr/>
        </p:nvSpPr>
        <p:spPr>
          <a:xfrm>
            <a:off x="4863285" y="1548245"/>
            <a:ext cx="501832" cy="500332"/>
          </a:xfrm>
          <a:prstGeom prst="ellipse">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739F7EE-CB7B-6940-24D8-FB2F76ACC28E}"/>
              </a:ext>
            </a:extLst>
          </p:cNvPr>
          <p:cNvSpPr txBox="1"/>
          <p:nvPr/>
        </p:nvSpPr>
        <p:spPr>
          <a:xfrm>
            <a:off x="5968186" y="2851802"/>
            <a:ext cx="1224256"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Holly Ave</a:t>
            </a:r>
            <a:endParaRPr lang="en-US" b="1" dirty="0">
              <a:solidFill>
                <a:schemeClr val="bg1"/>
              </a:solidFill>
            </a:endParaRPr>
          </a:p>
        </p:txBody>
      </p:sp>
      <p:sp>
        <p:nvSpPr>
          <p:cNvPr id="41" name="TextBox 40">
            <a:extLst>
              <a:ext uri="{FF2B5EF4-FFF2-40B4-BE49-F238E27FC236}">
                <a16:creationId xmlns:a16="http://schemas.microsoft.com/office/drawing/2014/main" id="{11B98B2E-B95A-5CCA-3BE4-89DE1AAA6496}"/>
              </a:ext>
            </a:extLst>
          </p:cNvPr>
          <p:cNvSpPr txBox="1"/>
          <p:nvPr/>
        </p:nvSpPr>
        <p:spPr>
          <a:xfrm>
            <a:off x="5981838" y="4359988"/>
            <a:ext cx="1224256"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Franklin</a:t>
            </a:r>
            <a:endParaRPr lang="en-US" b="1" dirty="0">
              <a:solidFill>
                <a:schemeClr val="bg1"/>
              </a:solidFill>
            </a:endParaRPr>
          </a:p>
        </p:txBody>
      </p:sp>
      <p:sp>
        <p:nvSpPr>
          <p:cNvPr id="42" name="TextBox 41">
            <a:extLst>
              <a:ext uri="{FF2B5EF4-FFF2-40B4-BE49-F238E27FC236}">
                <a16:creationId xmlns:a16="http://schemas.microsoft.com/office/drawing/2014/main" id="{C005F62F-5B51-69BF-D422-C601D0E32873}"/>
              </a:ext>
            </a:extLst>
          </p:cNvPr>
          <p:cNvSpPr txBox="1"/>
          <p:nvPr/>
        </p:nvSpPr>
        <p:spPr>
          <a:xfrm>
            <a:off x="2429690" y="2851802"/>
            <a:ext cx="1224256"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Holly Ave</a:t>
            </a:r>
            <a:endParaRPr lang="en-US" b="1" dirty="0">
              <a:solidFill>
                <a:schemeClr val="bg1"/>
              </a:solidFill>
            </a:endParaRPr>
          </a:p>
        </p:txBody>
      </p:sp>
      <p:sp>
        <p:nvSpPr>
          <p:cNvPr id="43" name="TextBox 42">
            <a:extLst>
              <a:ext uri="{FF2B5EF4-FFF2-40B4-BE49-F238E27FC236}">
                <a16:creationId xmlns:a16="http://schemas.microsoft.com/office/drawing/2014/main" id="{67536254-45E0-BE9C-C7A6-641EE4E891F1}"/>
              </a:ext>
            </a:extLst>
          </p:cNvPr>
          <p:cNvSpPr txBox="1"/>
          <p:nvPr/>
        </p:nvSpPr>
        <p:spPr>
          <a:xfrm>
            <a:off x="2443342" y="4359988"/>
            <a:ext cx="1224256" cy="369332"/>
          </a:xfrm>
          <a:prstGeom prst="rect">
            <a:avLst/>
          </a:prstGeom>
          <a:noFill/>
        </p:spPr>
        <p:txBody>
          <a:bodyPr wrap="square" rtlCol="0">
            <a:spAutoFit/>
          </a:bodyPr>
          <a:lstStyle/>
          <a:p>
            <a:r>
              <a:rPr lang="en-US" b="1" dirty="0">
                <a:solidFill>
                  <a:schemeClr val="bg1"/>
                </a:solidFill>
                <a:latin typeface="Barlow Condensed Light" panose="00000406000000000000" pitchFamily="2" charset="0"/>
              </a:rPr>
              <a:t>Franklin</a:t>
            </a:r>
            <a:endParaRPr lang="en-US" b="1" dirty="0">
              <a:solidFill>
                <a:schemeClr val="bg1"/>
              </a:solidFill>
            </a:endParaRPr>
          </a:p>
        </p:txBody>
      </p:sp>
      <p:sp>
        <p:nvSpPr>
          <p:cNvPr id="46" name="TextBox 45">
            <a:extLst>
              <a:ext uri="{FF2B5EF4-FFF2-40B4-BE49-F238E27FC236}">
                <a16:creationId xmlns:a16="http://schemas.microsoft.com/office/drawing/2014/main" id="{F89AABBE-A3AA-617E-F515-2A62CB47EBE7}"/>
              </a:ext>
            </a:extLst>
          </p:cNvPr>
          <p:cNvSpPr txBox="1"/>
          <p:nvPr/>
        </p:nvSpPr>
        <p:spPr>
          <a:xfrm>
            <a:off x="7876600" y="1967021"/>
            <a:ext cx="4097867" cy="5047536"/>
          </a:xfrm>
          <a:prstGeom prst="rect">
            <a:avLst/>
          </a:prstGeom>
          <a:noFill/>
        </p:spPr>
        <p:txBody>
          <a:bodyPr wrap="square" rtlCol="0">
            <a:spAutoFit/>
          </a:bodyPr>
          <a:lstStyle/>
          <a:p>
            <a:pPr marL="342900" lvl="1" indent="-342900">
              <a:buClr>
                <a:srgbClr val="FCB040"/>
              </a:buClr>
              <a:buSzPts val="1920"/>
              <a:buFont typeface="Arial" panose="020B0604020202020204" pitchFamily="34" charset="0"/>
              <a:buChar char="•"/>
            </a:pPr>
            <a:r>
              <a:rPr lang="en-US" sz="2000" dirty="0">
                <a:solidFill>
                  <a:srgbClr val="2D427F"/>
                </a:solidFill>
                <a:latin typeface="Barlow Condensed Light" panose="00000406000000000000" pitchFamily="2" charset="0"/>
              </a:rPr>
              <a:t>Highest at the northeast corner of            </a:t>
            </a:r>
            <a:r>
              <a:rPr lang="en-US" sz="2000" b="1" dirty="0">
                <a:solidFill>
                  <a:srgbClr val="2D427F"/>
                </a:solidFill>
                <a:latin typeface="Barlow Condensed Light" panose="00000406000000000000" pitchFamily="2" charset="0"/>
              </a:rPr>
              <a:t>Franklin Avenue &amp; Richmond Street</a:t>
            </a:r>
          </a:p>
          <a:p>
            <a:pPr marL="342900" lvl="1" indent="-342900">
              <a:buClr>
                <a:srgbClr val="FCB040"/>
              </a:buClr>
              <a:buSzPts val="1920"/>
              <a:buFont typeface="Arial" panose="020B0604020202020204" pitchFamily="34" charset="0"/>
              <a:buChar char="•"/>
            </a:pPr>
            <a:r>
              <a:rPr lang="en-US" sz="2000" dirty="0">
                <a:solidFill>
                  <a:srgbClr val="2D427F"/>
                </a:solidFill>
                <a:latin typeface="Barlow Condensed Light" panose="00000406000000000000" pitchFamily="2" charset="0"/>
              </a:rPr>
              <a:t>Lowest at the northeast corner of </a:t>
            </a:r>
            <a:r>
              <a:rPr lang="en-US" sz="2000" b="1" dirty="0">
                <a:solidFill>
                  <a:srgbClr val="2D427F"/>
                </a:solidFill>
                <a:latin typeface="Barlow Condensed Light" panose="00000406000000000000" pitchFamily="2" charset="0"/>
              </a:rPr>
              <a:t>Grand Avenue &amp; Richmond Street </a:t>
            </a:r>
            <a:r>
              <a:rPr lang="en-US" sz="2000" dirty="0">
                <a:solidFill>
                  <a:srgbClr val="2D427F"/>
                </a:solidFill>
                <a:latin typeface="Barlow Condensed Light" panose="00000406000000000000" pitchFamily="2" charset="0"/>
              </a:rPr>
              <a:t>and southwest corner of </a:t>
            </a:r>
            <a:r>
              <a:rPr lang="en-US" sz="2000" b="1" dirty="0">
                <a:solidFill>
                  <a:srgbClr val="2D427F"/>
                </a:solidFill>
                <a:latin typeface="Barlow Condensed Light" panose="00000406000000000000" pitchFamily="2" charset="0"/>
              </a:rPr>
              <a:t>Mariposa Avenue &amp; Main Street</a:t>
            </a:r>
          </a:p>
          <a:p>
            <a:pPr marL="0" lvl="1">
              <a:buClr>
                <a:srgbClr val="FCB040"/>
              </a:buClr>
              <a:buSzPts val="1920"/>
            </a:pPr>
            <a:endParaRPr lang="en-US" sz="2000" dirty="0">
              <a:solidFill>
                <a:srgbClr val="2D427F"/>
              </a:solidFill>
              <a:latin typeface="Barlow Condensed Light" panose="00000406000000000000" pitchFamily="2" charset="0"/>
            </a:endParaRPr>
          </a:p>
          <a:p>
            <a:pPr marL="0" lvl="1">
              <a:buClr>
                <a:srgbClr val="FCB040"/>
              </a:buClr>
              <a:buSzPts val="1920"/>
            </a:pPr>
            <a:endParaRPr lang="en-US" sz="2000" dirty="0">
              <a:solidFill>
                <a:srgbClr val="2D427F"/>
              </a:solidFill>
              <a:latin typeface="Barlow Condensed Light" panose="00000406000000000000" pitchFamily="2" charset="0"/>
            </a:endParaRPr>
          </a:p>
          <a:p>
            <a:pPr marL="0" lvl="1">
              <a:buClr>
                <a:srgbClr val="FCB040"/>
              </a:buClr>
              <a:buSzPts val="1920"/>
            </a:pPr>
            <a:endParaRPr lang="en-US" sz="2000" dirty="0">
              <a:solidFill>
                <a:srgbClr val="2D427F"/>
              </a:solidFill>
              <a:latin typeface="Barlow Condensed Light" panose="00000406000000000000" pitchFamily="2" charset="0"/>
            </a:endParaRPr>
          </a:p>
          <a:p>
            <a:pPr marL="0" lvl="1">
              <a:buClr>
                <a:srgbClr val="FCB040"/>
              </a:buClr>
              <a:buSzPts val="1920"/>
            </a:pPr>
            <a:endParaRPr lang="en-US" sz="2000" dirty="0">
              <a:solidFill>
                <a:srgbClr val="2D427F"/>
              </a:solidFill>
              <a:latin typeface="Barlow Condensed Light" panose="00000406000000000000" pitchFamily="2" charset="0"/>
            </a:endParaRPr>
          </a:p>
          <a:p>
            <a:pPr marL="0" lvl="1">
              <a:buClr>
                <a:srgbClr val="FCB040"/>
              </a:buClr>
              <a:buSzPts val="1920"/>
            </a:pPr>
            <a:endParaRPr lang="en-US" sz="2000" dirty="0">
              <a:solidFill>
                <a:srgbClr val="2D427F"/>
              </a:solidFill>
              <a:latin typeface="Barlow Condensed Light" panose="00000406000000000000" pitchFamily="2" charset="0"/>
            </a:endParaRPr>
          </a:p>
          <a:p>
            <a:pPr marL="0" lvl="1">
              <a:buClr>
                <a:srgbClr val="FCB040"/>
              </a:buClr>
              <a:buSzPts val="1920"/>
            </a:pPr>
            <a:endParaRPr lang="en-US" sz="2000" dirty="0">
              <a:solidFill>
                <a:srgbClr val="2D427F"/>
              </a:solidFill>
              <a:latin typeface="Barlow Condensed Light" panose="00000406000000000000" pitchFamily="2" charset="0"/>
            </a:endParaRPr>
          </a:p>
          <a:p>
            <a:pPr marL="0" lvl="1">
              <a:buClr>
                <a:srgbClr val="FCB040"/>
              </a:buClr>
              <a:buSzPts val="1920"/>
            </a:pPr>
            <a:endParaRPr lang="en-US" sz="2000" dirty="0">
              <a:solidFill>
                <a:srgbClr val="2D427F"/>
              </a:solidFill>
              <a:latin typeface="Barlow Condensed Light" panose="00000406000000000000" pitchFamily="2" charset="0"/>
            </a:endParaRPr>
          </a:p>
          <a:p>
            <a:pPr marL="0" lvl="1">
              <a:buClr>
                <a:srgbClr val="FCB040"/>
              </a:buClr>
              <a:buSzPts val="1920"/>
            </a:pPr>
            <a:endParaRPr lang="en-US" sz="2000" dirty="0">
              <a:solidFill>
                <a:srgbClr val="2D427F"/>
              </a:solidFill>
              <a:latin typeface="Barlow Condensed Light" panose="00000406000000000000" pitchFamily="2" charset="0"/>
            </a:endParaRPr>
          </a:p>
          <a:p>
            <a:pPr marL="342900" lvl="1" indent="-342900">
              <a:buClr>
                <a:srgbClr val="FCB040"/>
              </a:buClr>
              <a:buSzPts val="1920"/>
              <a:buFont typeface="Arial" panose="020B0604020202020204" pitchFamily="34" charset="0"/>
              <a:buChar char="•"/>
            </a:pPr>
            <a:r>
              <a:rPr lang="en-US" sz="2000" dirty="0">
                <a:solidFill>
                  <a:srgbClr val="2D427F"/>
                </a:solidFill>
                <a:latin typeface="Barlow Condensed Light" panose="00000406000000000000" pitchFamily="2" charset="0"/>
              </a:rPr>
              <a:t>Highest in the </a:t>
            </a:r>
            <a:r>
              <a:rPr lang="en-US" sz="2000" b="1" dirty="0">
                <a:solidFill>
                  <a:srgbClr val="2D427F"/>
                </a:solidFill>
                <a:latin typeface="Barlow Condensed Light" panose="00000406000000000000" pitchFamily="2" charset="0"/>
              </a:rPr>
              <a:t>southern portion </a:t>
            </a:r>
            <a:r>
              <a:rPr lang="en-US" sz="2000" dirty="0">
                <a:solidFill>
                  <a:srgbClr val="2D427F"/>
                </a:solidFill>
                <a:latin typeface="Barlow Condensed Light" panose="00000406000000000000" pitchFamily="2" charset="0"/>
              </a:rPr>
              <a:t>of               DSP area (south of Holly Avenue)</a:t>
            </a:r>
          </a:p>
          <a:p>
            <a:endParaRPr lang="en-US" dirty="0"/>
          </a:p>
        </p:txBody>
      </p:sp>
      <p:sp>
        <p:nvSpPr>
          <p:cNvPr id="48" name="Rectangle 47">
            <a:extLst>
              <a:ext uri="{FF2B5EF4-FFF2-40B4-BE49-F238E27FC236}">
                <a16:creationId xmlns:a16="http://schemas.microsoft.com/office/drawing/2014/main" id="{A6401DB3-2F7F-9544-685A-C1415442BAFE}"/>
              </a:ext>
            </a:extLst>
          </p:cNvPr>
          <p:cNvSpPr/>
          <p:nvPr/>
        </p:nvSpPr>
        <p:spPr>
          <a:xfrm>
            <a:off x="7430830" y="4101534"/>
            <a:ext cx="4504025" cy="2613553"/>
          </a:xfrm>
          <a:prstGeom prst="rect">
            <a:avLst/>
          </a:prstGeom>
          <a:noFill/>
          <a:ln>
            <a:solidFill>
              <a:srgbClr val="7030A0"/>
            </a:solid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9C4460D-743C-5B79-1745-2593ECFC0208}"/>
              </a:ext>
            </a:extLst>
          </p:cNvPr>
          <p:cNvSpPr/>
          <p:nvPr/>
        </p:nvSpPr>
        <p:spPr>
          <a:xfrm>
            <a:off x="7407541" y="141224"/>
            <a:ext cx="4527313" cy="386392"/>
          </a:xfrm>
          <a:prstGeom prst="rect">
            <a:avLst/>
          </a:prstGeom>
          <a:solidFill>
            <a:schemeClr val="accent1">
              <a:lumMod val="75000"/>
            </a:schemeClr>
          </a:solidFill>
          <a:ln>
            <a:no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6E1E0AF-F713-B2FD-D9AE-812168C3E6A0}"/>
              </a:ext>
            </a:extLst>
          </p:cNvPr>
          <p:cNvSpPr txBox="1"/>
          <p:nvPr/>
        </p:nvSpPr>
        <p:spPr>
          <a:xfrm>
            <a:off x="7761789" y="141965"/>
            <a:ext cx="4107023" cy="369332"/>
          </a:xfrm>
          <a:prstGeom prst="rect">
            <a:avLst/>
          </a:prstGeom>
          <a:noFill/>
        </p:spPr>
        <p:txBody>
          <a:bodyPr wrap="square" rtlCol="0">
            <a:spAutoFit/>
          </a:bodyPr>
          <a:lstStyle/>
          <a:p>
            <a:pPr algn="ctr"/>
            <a:r>
              <a:rPr lang="en-US" dirty="0"/>
              <a:t>OFF-STREET PARKING UTILIZATION</a:t>
            </a:r>
          </a:p>
        </p:txBody>
      </p:sp>
      <p:sp>
        <p:nvSpPr>
          <p:cNvPr id="51" name="TextBox 50">
            <a:extLst>
              <a:ext uri="{FF2B5EF4-FFF2-40B4-BE49-F238E27FC236}">
                <a16:creationId xmlns:a16="http://schemas.microsoft.com/office/drawing/2014/main" id="{842D8D35-2236-BDFD-9C8B-5C90A2D46AC1}"/>
              </a:ext>
            </a:extLst>
          </p:cNvPr>
          <p:cNvSpPr txBox="1"/>
          <p:nvPr/>
        </p:nvSpPr>
        <p:spPr>
          <a:xfrm>
            <a:off x="4011295" y="5687621"/>
            <a:ext cx="2707643" cy="369332"/>
          </a:xfrm>
          <a:prstGeom prst="rect">
            <a:avLst/>
          </a:prstGeom>
          <a:noFill/>
        </p:spPr>
        <p:txBody>
          <a:bodyPr wrap="square" rtlCol="0">
            <a:spAutoFit/>
          </a:bodyPr>
          <a:lstStyle/>
          <a:p>
            <a:pPr marL="0" lvl="1">
              <a:lnSpc>
                <a:spcPct val="90000"/>
              </a:lnSpc>
              <a:spcBef>
                <a:spcPts val="1800"/>
              </a:spcBef>
              <a:spcAft>
                <a:spcPts val="800"/>
              </a:spcAft>
              <a:buClr>
                <a:srgbClr val="FCB040"/>
              </a:buClr>
              <a:buSzPts val="1920"/>
            </a:pPr>
            <a:r>
              <a:rPr lang="en-US" sz="2000" b="1" dirty="0">
                <a:solidFill>
                  <a:srgbClr val="2D427F"/>
                </a:solidFill>
                <a:latin typeface="Barlow Condensed Light" panose="00000406000000000000" pitchFamily="2" charset="0"/>
              </a:rPr>
              <a:t>Existing Weekday Utilization</a:t>
            </a:r>
          </a:p>
        </p:txBody>
      </p:sp>
      <p:sp>
        <p:nvSpPr>
          <p:cNvPr id="52" name="Rectangle 51">
            <a:extLst>
              <a:ext uri="{FF2B5EF4-FFF2-40B4-BE49-F238E27FC236}">
                <a16:creationId xmlns:a16="http://schemas.microsoft.com/office/drawing/2014/main" id="{028F2D9E-BB69-4280-9D3B-04236D561DAF}"/>
              </a:ext>
            </a:extLst>
          </p:cNvPr>
          <p:cNvSpPr/>
          <p:nvPr/>
        </p:nvSpPr>
        <p:spPr>
          <a:xfrm>
            <a:off x="7430830" y="4092654"/>
            <a:ext cx="4527313" cy="386392"/>
          </a:xfrm>
          <a:prstGeom prst="rect">
            <a:avLst/>
          </a:prstGeom>
          <a:solidFill>
            <a:schemeClr val="accent1">
              <a:lumMod val="75000"/>
            </a:schemeClr>
          </a:solidFill>
          <a:ln>
            <a:no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8E7FEFA-826C-C03C-7505-BC24BFA592A6}"/>
              </a:ext>
            </a:extLst>
          </p:cNvPr>
          <p:cNvSpPr txBox="1"/>
          <p:nvPr/>
        </p:nvSpPr>
        <p:spPr>
          <a:xfrm>
            <a:off x="7785078" y="4093395"/>
            <a:ext cx="4107023" cy="369332"/>
          </a:xfrm>
          <a:prstGeom prst="rect">
            <a:avLst/>
          </a:prstGeom>
          <a:noFill/>
        </p:spPr>
        <p:txBody>
          <a:bodyPr wrap="square" rtlCol="0">
            <a:spAutoFit/>
          </a:bodyPr>
          <a:lstStyle/>
          <a:p>
            <a:pPr algn="ctr"/>
            <a:r>
              <a:rPr lang="en-US" dirty="0"/>
              <a:t>ON-STREET PARKING UTILIZATION</a:t>
            </a:r>
          </a:p>
        </p:txBody>
      </p:sp>
    </p:spTree>
    <p:extLst>
      <p:ext uri="{BB962C8B-B14F-4D97-AF65-F5344CB8AC3E}">
        <p14:creationId xmlns:p14="http://schemas.microsoft.com/office/powerpoint/2010/main" val="2697852593"/>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20CADD-23A1-381B-A7B3-1531D3FA5408}"/>
              </a:ext>
            </a:extLst>
          </p:cNvPr>
          <p:cNvSpPr/>
          <p:nvPr/>
        </p:nvSpPr>
        <p:spPr>
          <a:xfrm>
            <a:off x="523645" y="1392177"/>
            <a:ext cx="5572356" cy="4758457"/>
          </a:xfrm>
          <a:prstGeom prst="rect">
            <a:avLst/>
          </a:prstGeom>
          <a:solidFill>
            <a:schemeClr val="tx1"/>
          </a:solidFill>
          <a:ln>
            <a:solidFill>
              <a:srgbClr val="7030A0"/>
            </a:solid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medium confidence">
            <a:extLst>
              <a:ext uri="{FF2B5EF4-FFF2-40B4-BE49-F238E27FC236}">
                <a16:creationId xmlns:a16="http://schemas.microsoft.com/office/drawing/2014/main" id="{964BBCAB-AD0B-5974-E12B-AD045715D6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18" y="52225"/>
            <a:ext cx="1377812" cy="806021"/>
          </a:xfrm>
          <a:prstGeom prst="rect">
            <a:avLst/>
          </a:prstGeom>
          <a:ln>
            <a:noFill/>
          </a:ln>
        </p:spPr>
      </p:pic>
      <p:sp>
        <p:nvSpPr>
          <p:cNvPr id="5" name="TextBox 4">
            <a:extLst>
              <a:ext uri="{FF2B5EF4-FFF2-40B4-BE49-F238E27FC236}">
                <a16:creationId xmlns:a16="http://schemas.microsoft.com/office/drawing/2014/main" id="{739BE65A-7A09-FD6F-E56D-E3ABBD1D61EA}"/>
              </a:ext>
            </a:extLst>
          </p:cNvPr>
          <p:cNvSpPr txBox="1"/>
          <p:nvPr/>
        </p:nvSpPr>
        <p:spPr>
          <a:xfrm>
            <a:off x="1857809" y="-51876"/>
            <a:ext cx="6880024" cy="701731"/>
          </a:xfrm>
          <a:prstGeom prst="rect">
            <a:avLst/>
          </a:prstGeom>
        </p:spPr>
        <p:txBody>
          <a:bodyPr vert="horz" lIns="0" tIns="0" rIns="0" bIns="0" rtlCol="0" anchor="b" anchorCtr="0">
            <a:normAutofit/>
          </a:bodyPr>
          <a:lstStyle>
            <a:defPPr>
              <a:defRPr lang="en-US"/>
            </a:defPPr>
            <a:lvl1pPr>
              <a:lnSpc>
                <a:spcPct val="90000"/>
              </a:lnSpc>
              <a:spcBef>
                <a:spcPct val="0"/>
              </a:spcBef>
              <a:buNone/>
              <a:defRPr sz="4400" b="1" i="0" spc="100" baseline="0">
                <a:solidFill>
                  <a:srgbClr val="915FA8"/>
                </a:solidFill>
                <a:latin typeface="Barlow Condensed" panose="00000506000000000000" pitchFamily="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Parking Management Strategies</a:t>
            </a:r>
          </a:p>
        </p:txBody>
      </p:sp>
      <p:pic>
        <p:nvPicPr>
          <p:cNvPr id="6" name="Picture 5">
            <a:extLst>
              <a:ext uri="{FF2B5EF4-FFF2-40B4-BE49-F238E27FC236}">
                <a16:creationId xmlns:a16="http://schemas.microsoft.com/office/drawing/2014/main" id="{2EC7DD25-9734-4C29-88B3-1D87139D28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891" y="2974172"/>
            <a:ext cx="5373739" cy="3109219"/>
          </a:xfrm>
          <a:prstGeom prst="rect">
            <a:avLst/>
          </a:prstGeom>
        </p:spPr>
      </p:pic>
      <p:sp>
        <p:nvSpPr>
          <p:cNvPr id="13" name="Rectangle 12">
            <a:extLst>
              <a:ext uri="{FF2B5EF4-FFF2-40B4-BE49-F238E27FC236}">
                <a16:creationId xmlns:a16="http://schemas.microsoft.com/office/drawing/2014/main" id="{70478F73-9E4E-33CB-60FC-97BCF5F700DC}"/>
              </a:ext>
            </a:extLst>
          </p:cNvPr>
          <p:cNvSpPr/>
          <p:nvPr/>
        </p:nvSpPr>
        <p:spPr>
          <a:xfrm>
            <a:off x="523644" y="1386284"/>
            <a:ext cx="5572356" cy="386392"/>
          </a:xfrm>
          <a:prstGeom prst="rect">
            <a:avLst/>
          </a:prstGeom>
          <a:solidFill>
            <a:schemeClr val="accent1">
              <a:lumMod val="75000"/>
            </a:schemeClr>
          </a:solidFill>
          <a:ln>
            <a:no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E5A49B5-A2AD-B412-7F73-E216026148CD}"/>
              </a:ext>
            </a:extLst>
          </p:cNvPr>
          <p:cNvSpPr txBox="1"/>
          <p:nvPr/>
        </p:nvSpPr>
        <p:spPr>
          <a:xfrm>
            <a:off x="1391972" y="1387025"/>
            <a:ext cx="4107023" cy="369332"/>
          </a:xfrm>
          <a:prstGeom prst="rect">
            <a:avLst/>
          </a:prstGeom>
          <a:noFill/>
        </p:spPr>
        <p:txBody>
          <a:bodyPr wrap="square" rtlCol="0">
            <a:spAutoFit/>
          </a:bodyPr>
          <a:lstStyle/>
          <a:p>
            <a:pPr algn="ctr"/>
            <a:r>
              <a:rPr lang="en-US" dirty="0"/>
              <a:t>ON-STREET PARKING IMPROVEMENTS</a:t>
            </a:r>
          </a:p>
        </p:txBody>
      </p:sp>
      <p:sp>
        <p:nvSpPr>
          <p:cNvPr id="17" name="Content Placeholder 2">
            <a:extLst>
              <a:ext uri="{FF2B5EF4-FFF2-40B4-BE49-F238E27FC236}">
                <a16:creationId xmlns:a16="http://schemas.microsoft.com/office/drawing/2014/main" id="{0D81C80F-D41A-7704-7D8F-DDD4F7B65C5D}"/>
              </a:ext>
            </a:extLst>
          </p:cNvPr>
          <p:cNvSpPr txBox="1">
            <a:spLocks/>
          </p:cNvSpPr>
          <p:nvPr/>
        </p:nvSpPr>
        <p:spPr>
          <a:xfrm>
            <a:off x="1587963" y="1973078"/>
            <a:ext cx="3503594" cy="107205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FC000"/>
              </a:buClr>
              <a:buFont typeface="Arial" panose="020B0604020202020204" pitchFamily="34" charset="0"/>
              <a:buChar char="•"/>
            </a:pPr>
            <a:r>
              <a:rPr lang="en-US" sz="2000" dirty="0">
                <a:solidFill>
                  <a:srgbClr val="2D427F"/>
                </a:solidFill>
                <a:latin typeface="Barlow Condensed Light" panose="00000406000000000000" pitchFamily="2" charset="0"/>
              </a:rPr>
              <a:t>Re-stripe parallel parking spaces with delineation lines</a:t>
            </a:r>
          </a:p>
          <a:p>
            <a:pPr marL="342900" indent="-342900">
              <a:buClr>
                <a:srgbClr val="FFC000"/>
              </a:buClr>
              <a:buFont typeface="Arial" panose="020B0604020202020204" pitchFamily="34" charset="0"/>
              <a:buChar char="•"/>
            </a:pPr>
            <a:r>
              <a:rPr lang="en-US" sz="2000" dirty="0">
                <a:solidFill>
                  <a:srgbClr val="2D427F"/>
                </a:solidFill>
                <a:latin typeface="Barlow Condensed Light" panose="00000406000000000000" pitchFamily="2" charset="0"/>
              </a:rPr>
              <a:t>Expand angled parking</a:t>
            </a:r>
          </a:p>
        </p:txBody>
      </p:sp>
      <p:sp>
        <p:nvSpPr>
          <p:cNvPr id="27" name="Rectangle 26">
            <a:extLst>
              <a:ext uri="{FF2B5EF4-FFF2-40B4-BE49-F238E27FC236}">
                <a16:creationId xmlns:a16="http://schemas.microsoft.com/office/drawing/2014/main" id="{A659F867-B01C-AB2F-E55D-6A818629570D}"/>
              </a:ext>
            </a:extLst>
          </p:cNvPr>
          <p:cNvSpPr/>
          <p:nvPr/>
        </p:nvSpPr>
        <p:spPr>
          <a:xfrm>
            <a:off x="6267192" y="1392177"/>
            <a:ext cx="5572356" cy="4758457"/>
          </a:xfrm>
          <a:prstGeom prst="rect">
            <a:avLst/>
          </a:prstGeom>
          <a:solidFill>
            <a:schemeClr val="tx1"/>
          </a:solidFill>
          <a:ln>
            <a:solidFill>
              <a:srgbClr val="7030A0"/>
            </a:solid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ntent Placeholder 2">
            <a:extLst>
              <a:ext uri="{FF2B5EF4-FFF2-40B4-BE49-F238E27FC236}">
                <a16:creationId xmlns:a16="http://schemas.microsoft.com/office/drawing/2014/main" id="{92AA4489-75DE-AD59-412D-7A186A694916}"/>
              </a:ext>
            </a:extLst>
          </p:cNvPr>
          <p:cNvSpPr txBox="1">
            <a:spLocks/>
          </p:cNvSpPr>
          <p:nvPr/>
        </p:nvSpPr>
        <p:spPr>
          <a:xfrm>
            <a:off x="8909023" y="4024407"/>
            <a:ext cx="2759331" cy="221535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C000"/>
              </a:buClr>
              <a:buFont typeface="Wingdings" panose="05000000000000000000" pitchFamily="2" charset="2"/>
              <a:buChar char="§"/>
            </a:pPr>
            <a:endParaRPr lang="en-US" sz="2000" dirty="0">
              <a:solidFill>
                <a:srgbClr val="2D427F"/>
              </a:solidFill>
              <a:latin typeface="Barlow Condensed Light" panose="00000406000000000000" pitchFamily="2" charset="0"/>
            </a:endParaRPr>
          </a:p>
          <a:p>
            <a:pPr marL="342900" indent="-342900">
              <a:buClr>
                <a:srgbClr val="FFC000"/>
              </a:buClr>
              <a:buFont typeface="Arial" panose="020B0604020202020204" pitchFamily="34" charset="0"/>
              <a:buChar char="•"/>
            </a:pPr>
            <a:r>
              <a:rPr lang="en-US" sz="2000" dirty="0">
                <a:solidFill>
                  <a:srgbClr val="2D427F"/>
                </a:solidFill>
                <a:latin typeface="Barlow Condensed Light" panose="00000406000000000000" pitchFamily="2" charset="0"/>
              </a:rPr>
              <a:t>Develop informational programs for drivers – such as increased parking wayfinding signage or online maps parking</a:t>
            </a:r>
          </a:p>
        </p:txBody>
      </p:sp>
      <p:sp>
        <p:nvSpPr>
          <p:cNvPr id="44" name="Rectangle 43">
            <a:extLst>
              <a:ext uri="{FF2B5EF4-FFF2-40B4-BE49-F238E27FC236}">
                <a16:creationId xmlns:a16="http://schemas.microsoft.com/office/drawing/2014/main" id="{D7F2F4E7-D535-90B8-1C6E-F0FBC2E7D367}"/>
              </a:ext>
            </a:extLst>
          </p:cNvPr>
          <p:cNvSpPr/>
          <p:nvPr/>
        </p:nvSpPr>
        <p:spPr>
          <a:xfrm>
            <a:off x="6267191" y="1386284"/>
            <a:ext cx="5572356" cy="386392"/>
          </a:xfrm>
          <a:prstGeom prst="rect">
            <a:avLst/>
          </a:prstGeom>
          <a:solidFill>
            <a:schemeClr val="accent1">
              <a:lumMod val="75000"/>
            </a:schemeClr>
          </a:solidFill>
          <a:ln>
            <a:no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60ECC34-C7C7-A7BA-ED1F-DC4F64EC5A63}"/>
              </a:ext>
            </a:extLst>
          </p:cNvPr>
          <p:cNvSpPr txBox="1"/>
          <p:nvPr/>
        </p:nvSpPr>
        <p:spPr>
          <a:xfrm>
            <a:off x="7135519" y="1387025"/>
            <a:ext cx="4107023" cy="369332"/>
          </a:xfrm>
          <a:prstGeom prst="rect">
            <a:avLst/>
          </a:prstGeom>
          <a:noFill/>
        </p:spPr>
        <p:txBody>
          <a:bodyPr wrap="square" rtlCol="0">
            <a:spAutoFit/>
          </a:bodyPr>
          <a:lstStyle/>
          <a:p>
            <a:pPr algn="ctr"/>
            <a:r>
              <a:rPr lang="en-US" dirty="0"/>
              <a:t>OFF-STREET PARKING IMPROVEMENTS</a:t>
            </a:r>
          </a:p>
        </p:txBody>
      </p:sp>
      <p:sp>
        <p:nvSpPr>
          <p:cNvPr id="47" name="Content Placeholder 2">
            <a:extLst>
              <a:ext uri="{FF2B5EF4-FFF2-40B4-BE49-F238E27FC236}">
                <a16:creationId xmlns:a16="http://schemas.microsoft.com/office/drawing/2014/main" id="{56D0CF6C-83CA-2F0E-69FE-A04A90B772EB}"/>
              </a:ext>
            </a:extLst>
          </p:cNvPr>
          <p:cNvSpPr txBox="1">
            <a:spLocks/>
          </p:cNvSpPr>
          <p:nvPr/>
        </p:nvSpPr>
        <p:spPr>
          <a:xfrm>
            <a:off x="8978395" y="3225513"/>
            <a:ext cx="2390747" cy="107294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FC000"/>
              </a:buClr>
              <a:buFont typeface="Arial" panose="020B0604020202020204" pitchFamily="34" charset="0"/>
              <a:buChar char="•"/>
            </a:pPr>
            <a:r>
              <a:rPr lang="en-US" sz="2000" dirty="0">
                <a:solidFill>
                  <a:srgbClr val="2D427F"/>
                </a:solidFill>
                <a:latin typeface="Barlow Condensed Light" panose="00000406000000000000" pitchFamily="2" charset="0"/>
              </a:rPr>
              <a:t>Implement a shared-parking program for local businesses</a:t>
            </a:r>
          </a:p>
        </p:txBody>
      </p:sp>
      <p:pic>
        <p:nvPicPr>
          <p:cNvPr id="48" name="Picture 47">
            <a:extLst>
              <a:ext uri="{FF2B5EF4-FFF2-40B4-BE49-F238E27FC236}">
                <a16:creationId xmlns:a16="http://schemas.microsoft.com/office/drawing/2014/main" id="{B82BA71C-A834-5724-C330-620D00DFF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3792" y="1953922"/>
            <a:ext cx="1664041" cy="4046013"/>
          </a:xfrm>
          <a:prstGeom prst="rect">
            <a:avLst/>
          </a:prstGeom>
        </p:spPr>
      </p:pic>
      <p:pic>
        <p:nvPicPr>
          <p:cNvPr id="49" name="Picture 48">
            <a:extLst>
              <a:ext uri="{FF2B5EF4-FFF2-40B4-BE49-F238E27FC236}">
                <a16:creationId xmlns:a16="http://schemas.microsoft.com/office/drawing/2014/main" id="{50F708AD-E4A0-7D7C-FD7A-362282B53E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6687" y="1956208"/>
            <a:ext cx="1754791" cy="1235436"/>
          </a:xfrm>
          <a:prstGeom prst="rect">
            <a:avLst/>
          </a:prstGeom>
        </p:spPr>
      </p:pic>
    </p:spTree>
    <p:extLst>
      <p:ext uri="{BB962C8B-B14F-4D97-AF65-F5344CB8AC3E}">
        <p14:creationId xmlns:p14="http://schemas.microsoft.com/office/powerpoint/2010/main" val="281861783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20CADD-23A1-381B-A7B3-1531D3FA5408}"/>
              </a:ext>
            </a:extLst>
          </p:cNvPr>
          <p:cNvSpPr/>
          <p:nvPr/>
        </p:nvSpPr>
        <p:spPr>
          <a:xfrm>
            <a:off x="523645" y="1375243"/>
            <a:ext cx="11431288" cy="5296490"/>
          </a:xfrm>
          <a:prstGeom prst="rect">
            <a:avLst/>
          </a:prstGeom>
          <a:solidFill>
            <a:schemeClr val="tx1"/>
          </a:solidFill>
          <a:ln>
            <a:solidFill>
              <a:srgbClr val="7030A0"/>
            </a:solid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400D9674-2CE8-4CA7-9C97-6324DE7875D6}"/>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617332" y="1874246"/>
            <a:ext cx="8820448" cy="4446545"/>
          </a:xfrm>
          <a:prstGeom prst="rect">
            <a:avLst/>
          </a:prstGeom>
          <a:ln>
            <a:noFill/>
          </a:ln>
          <a:effectLst>
            <a:softEdge rad="112500"/>
          </a:effectLst>
        </p:spPr>
      </p:pic>
      <p:pic>
        <p:nvPicPr>
          <p:cNvPr id="16" name="Picture 15" descr="Logo&#10;&#10;Description automatically generated with medium confidence">
            <a:extLst>
              <a:ext uri="{FF2B5EF4-FFF2-40B4-BE49-F238E27FC236}">
                <a16:creationId xmlns:a16="http://schemas.microsoft.com/office/drawing/2014/main" id="{964BBCAB-AD0B-5974-E12B-AD045715D6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718" y="52225"/>
            <a:ext cx="1377812" cy="806021"/>
          </a:xfrm>
          <a:prstGeom prst="rect">
            <a:avLst/>
          </a:prstGeom>
          <a:ln>
            <a:noFill/>
          </a:ln>
        </p:spPr>
      </p:pic>
      <p:sp>
        <p:nvSpPr>
          <p:cNvPr id="5" name="TextBox 4">
            <a:extLst>
              <a:ext uri="{FF2B5EF4-FFF2-40B4-BE49-F238E27FC236}">
                <a16:creationId xmlns:a16="http://schemas.microsoft.com/office/drawing/2014/main" id="{739BE65A-7A09-FD6F-E56D-E3ABBD1D61EA}"/>
              </a:ext>
            </a:extLst>
          </p:cNvPr>
          <p:cNvSpPr txBox="1"/>
          <p:nvPr/>
        </p:nvSpPr>
        <p:spPr>
          <a:xfrm>
            <a:off x="1857809" y="0"/>
            <a:ext cx="6880024" cy="701731"/>
          </a:xfrm>
          <a:prstGeom prst="rect">
            <a:avLst/>
          </a:prstGeom>
        </p:spPr>
        <p:txBody>
          <a:bodyPr vert="horz" lIns="0" tIns="0" rIns="0" bIns="0" rtlCol="0" anchor="b" anchorCtr="0">
            <a:normAutofit/>
          </a:bodyPr>
          <a:lstStyle>
            <a:defPPr>
              <a:defRPr lang="en-US"/>
            </a:defPPr>
            <a:lvl1pPr>
              <a:lnSpc>
                <a:spcPct val="90000"/>
              </a:lnSpc>
              <a:spcBef>
                <a:spcPct val="0"/>
              </a:spcBef>
              <a:buNone/>
              <a:defRPr sz="4400" b="1" i="0" spc="100" baseline="0">
                <a:solidFill>
                  <a:srgbClr val="915FA8"/>
                </a:solidFill>
                <a:latin typeface="Barlow Condensed" panose="00000506000000000000" pitchFamily="2"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Potential Parking Structures</a:t>
            </a:r>
          </a:p>
        </p:txBody>
      </p:sp>
      <p:sp>
        <p:nvSpPr>
          <p:cNvPr id="13" name="Rectangle 12">
            <a:extLst>
              <a:ext uri="{FF2B5EF4-FFF2-40B4-BE49-F238E27FC236}">
                <a16:creationId xmlns:a16="http://schemas.microsoft.com/office/drawing/2014/main" id="{70478F73-9E4E-33CB-60FC-97BCF5F700DC}"/>
              </a:ext>
            </a:extLst>
          </p:cNvPr>
          <p:cNvSpPr/>
          <p:nvPr/>
        </p:nvSpPr>
        <p:spPr>
          <a:xfrm>
            <a:off x="523643" y="1386284"/>
            <a:ext cx="11431287" cy="386392"/>
          </a:xfrm>
          <a:prstGeom prst="rect">
            <a:avLst/>
          </a:prstGeom>
          <a:solidFill>
            <a:schemeClr val="accent1">
              <a:lumMod val="75000"/>
            </a:schemeClr>
          </a:solidFill>
          <a:ln>
            <a:noFill/>
          </a:ln>
          <a:effectLst>
            <a:outerShdw blurRad="50800" dist="50800" dir="5400000" algn="ctr" rotWithShape="0">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E5A49B5-A2AD-B412-7F73-E216026148CD}"/>
              </a:ext>
            </a:extLst>
          </p:cNvPr>
          <p:cNvSpPr txBox="1"/>
          <p:nvPr/>
        </p:nvSpPr>
        <p:spPr>
          <a:xfrm>
            <a:off x="3608744" y="1394814"/>
            <a:ext cx="4974512" cy="369332"/>
          </a:xfrm>
          <a:prstGeom prst="rect">
            <a:avLst/>
          </a:prstGeom>
          <a:noFill/>
        </p:spPr>
        <p:txBody>
          <a:bodyPr wrap="square" rtlCol="0">
            <a:spAutoFit/>
          </a:bodyPr>
          <a:lstStyle/>
          <a:p>
            <a:pPr algn="ctr"/>
            <a:r>
              <a:rPr lang="en-US" dirty="0"/>
              <a:t>POTENTIAL ADDITIONAL PARKING STRUCTURES</a:t>
            </a:r>
          </a:p>
        </p:txBody>
      </p:sp>
      <p:sp>
        <p:nvSpPr>
          <p:cNvPr id="17" name="Content Placeholder 2">
            <a:extLst>
              <a:ext uri="{FF2B5EF4-FFF2-40B4-BE49-F238E27FC236}">
                <a16:creationId xmlns:a16="http://schemas.microsoft.com/office/drawing/2014/main" id="{0D81C80F-D41A-7704-7D8F-DDD4F7B65C5D}"/>
              </a:ext>
            </a:extLst>
          </p:cNvPr>
          <p:cNvSpPr txBox="1">
            <a:spLocks/>
          </p:cNvSpPr>
          <p:nvPr/>
        </p:nvSpPr>
        <p:spPr>
          <a:xfrm>
            <a:off x="7876229" y="2163399"/>
            <a:ext cx="3645086" cy="1193549"/>
          </a:xfrm>
          <a:prstGeom prst="rect">
            <a:avLst/>
          </a:prstGeom>
          <a:solidFill>
            <a:schemeClr val="tx1"/>
          </a:solid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C000"/>
              </a:buClr>
            </a:pPr>
            <a:r>
              <a:rPr lang="en-US" sz="2000" dirty="0">
                <a:solidFill>
                  <a:srgbClr val="2D427F"/>
                </a:solidFill>
                <a:latin typeface="Barlow Condensed Light" panose="00000406000000000000" pitchFamily="2" charset="0"/>
              </a:rPr>
              <a:t>Potential new parking structures at:</a:t>
            </a:r>
          </a:p>
          <a:p>
            <a:pPr indent="-342900">
              <a:buClr>
                <a:srgbClr val="FFC000"/>
              </a:buClr>
              <a:buFont typeface="Wingdings" panose="05000000000000000000" pitchFamily="2" charset="2"/>
              <a:buChar char="§"/>
            </a:pPr>
            <a:r>
              <a:rPr lang="en-US" sz="2000" b="1" dirty="0">
                <a:solidFill>
                  <a:srgbClr val="2D427F"/>
                </a:solidFill>
                <a:latin typeface="Barlow Condensed Light" panose="00000406000000000000" pitchFamily="2" charset="0"/>
              </a:rPr>
              <a:t>Franklin Avenue &amp; Richmond Street</a:t>
            </a:r>
          </a:p>
          <a:p>
            <a:pPr indent="-342900">
              <a:buClr>
                <a:srgbClr val="FFC000"/>
              </a:buClr>
              <a:buFont typeface="Wingdings" panose="05000000000000000000" pitchFamily="2" charset="2"/>
              <a:buChar char="§"/>
            </a:pPr>
            <a:r>
              <a:rPr lang="en-US" sz="2000" b="1" dirty="0">
                <a:solidFill>
                  <a:srgbClr val="2D427F"/>
                </a:solidFill>
                <a:latin typeface="Barlow Condensed Light" panose="00000406000000000000" pitchFamily="2" charset="0"/>
              </a:rPr>
              <a:t>City Hall</a:t>
            </a:r>
          </a:p>
          <a:p>
            <a:pPr>
              <a:buClr>
                <a:srgbClr val="FFC000"/>
              </a:buClr>
            </a:pPr>
            <a:endParaRPr lang="en-US" sz="2000" dirty="0">
              <a:solidFill>
                <a:srgbClr val="2D427F"/>
              </a:solidFill>
              <a:latin typeface="Barlow Condensed Light" panose="00000406000000000000" pitchFamily="2" charset="0"/>
            </a:endParaRPr>
          </a:p>
          <a:p>
            <a:pPr indent="-342900">
              <a:buClr>
                <a:srgbClr val="FFC000"/>
              </a:buClr>
              <a:buFont typeface="Wingdings" panose="05000000000000000000" pitchFamily="2" charset="2"/>
              <a:buChar char="§"/>
            </a:pPr>
            <a:endParaRPr lang="en-US" sz="2000" dirty="0">
              <a:solidFill>
                <a:srgbClr val="2D427F"/>
              </a:solidFill>
              <a:latin typeface="Barlow Condensed Light" panose="00000406000000000000" pitchFamily="2" charset="0"/>
            </a:endParaRPr>
          </a:p>
          <a:p>
            <a:pPr indent="-342900">
              <a:buClr>
                <a:srgbClr val="FFC000"/>
              </a:buClr>
              <a:buFont typeface="Wingdings" panose="05000000000000000000" pitchFamily="2" charset="2"/>
              <a:buChar char="§"/>
            </a:pPr>
            <a:endParaRPr lang="en-US" sz="2000" dirty="0">
              <a:solidFill>
                <a:srgbClr val="2D427F"/>
              </a:solidFill>
              <a:latin typeface="Barlow Condensed Light" panose="00000406000000000000" pitchFamily="2" charset="0"/>
            </a:endParaRPr>
          </a:p>
        </p:txBody>
      </p:sp>
      <p:pic>
        <p:nvPicPr>
          <p:cNvPr id="8" name="Picture 7" descr="Icon&#10;&#10;Description automatically generated">
            <a:extLst>
              <a:ext uri="{FF2B5EF4-FFF2-40B4-BE49-F238E27FC236}">
                <a16:creationId xmlns:a16="http://schemas.microsoft.com/office/drawing/2014/main" id="{3E05D7F8-2E6E-2A55-601E-51AEFF9E41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3333" y="3327400"/>
            <a:ext cx="414867" cy="401019"/>
          </a:xfrm>
          <a:prstGeom prst="rect">
            <a:avLst/>
          </a:prstGeom>
        </p:spPr>
      </p:pic>
      <p:pic>
        <p:nvPicPr>
          <p:cNvPr id="9" name="Picture 8" descr="Icon&#10;&#10;Description automatically generated">
            <a:extLst>
              <a:ext uri="{FF2B5EF4-FFF2-40B4-BE49-F238E27FC236}">
                <a16:creationId xmlns:a16="http://schemas.microsoft.com/office/drawing/2014/main" id="{58466CF7-AABB-FCFE-80CB-1E6A304668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8733" y="4817533"/>
            <a:ext cx="414867" cy="401019"/>
          </a:xfrm>
          <a:prstGeom prst="rect">
            <a:avLst/>
          </a:prstGeom>
        </p:spPr>
      </p:pic>
    </p:spTree>
    <p:extLst>
      <p:ext uri="{BB962C8B-B14F-4D97-AF65-F5344CB8AC3E}">
        <p14:creationId xmlns:p14="http://schemas.microsoft.com/office/powerpoint/2010/main" val="255199077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1195199"/>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4. Public Realm – Placemaking and Beautification</a:t>
            </a:r>
          </a:p>
          <a:p>
            <a:pPr marL="914400" lvl="1" indent="-457200">
              <a:spcBef>
                <a:spcPts val="600"/>
              </a:spcBef>
              <a:spcAft>
                <a:spcPts val="800"/>
              </a:spcAft>
              <a:buClr>
                <a:srgbClr val="FCB040"/>
              </a:buClr>
              <a:buSzPts val="1920"/>
              <a:buFont typeface="Wingdings" panose="05000000000000000000" pitchFamily="2" charset="2"/>
              <a:buChar char="v"/>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3" name="TextBox 2">
            <a:extLst>
              <a:ext uri="{FF2B5EF4-FFF2-40B4-BE49-F238E27FC236}">
                <a16:creationId xmlns:a16="http://schemas.microsoft.com/office/drawing/2014/main" id="{70D48733-6259-772C-148E-F2DEC37A5EA7}"/>
              </a:ext>
            </a:extLst>
          </p:cNvPr>
          <p:cNvSpPr txBox="1"/>
          <p:nvPr/>
        </p:nvSpPr>
        <p:spPr>
          <a:xfrm>
            <a:off x="2809179" y="2418801"/>
            <a:ext cx="7225745" cy="18825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Gateway and Wayfinding Signage</a:t>
            </a:r>
          </a:p>
          <a:p>
            <a:pPr marL="285750" indent="-285750">
              <a:lnSpc>
                <a:spcPct val="150000"/>
              </a:lnSpc>
              <a:buFont typeface="Arial" panose="020B0604020202020204" pitchFamily="34" charset="0"/>
              <a:buChar char="•"/>
            </a:pPr>
            <a:r>
              <a:rPr lang="en-US" sz="2000" dirty="0">
                <a:solidFill>
                  <a:srgbClr val="002060"/>
                </a:solidFill>
              </a:rPr>
              <a:t>Streetscape Design and Pedestrian Amenities</a:t>
            </a:r>
          </a:p>
          <a:p>
            <a:pPr marL="285750" indent="-285750">
              <a:lnSpc>
                <a:spcPct val="150000"/>
              </a:lnSpc>
              <a:buFont typeface="Arial" panose="020B0604020202020204" pitchFamily="34" charset="0"/>
              <a:buChar char="•"/>
            </a:pPr>
            <a:r>
              <a:rPr lang="en-US" sz="2000" dirty="0">
                <a:solidFill>
                  <a:srgbClr val="002060"/>
                </a:solidFill>
              </a:rPr>
              <a:t>Public Art</a:t>
            </a:r>
          </a:p>
          <a:p>
            <a:pPr marL="285750" indent="-285750">
              <a:lnSpc>
                <a:spcPct val="150000"/>
              </a:lnSpc>
              <a:buFont typeface="Arial" panose="020B0604020202020204" pitchFamily="34" charset="0"/>
              <a:buChar char="•"/>
            </a:pPr>
            <a:r>
              <a:rPr lang="en-US" sz="2000" dirty="0">
                <a:solidFill>
                  <a:srgbClr val="002060"/>
                </a:solidFill>
              </a:rPr>
              <a:t>Landscaping</a:t>
            </a:r>
          </a:p>
        </p:txBody>
      </p:sp>
    </p:spTree>
    <p:extLst>
      <p:ext uri="{BB962C8B-B14F-4D97-AF65-F5344CB8AC3E}">
        <p14:creationId xmlns:p14="http://schemas.microsoft.com/office/powerpoint/2010/main" val="385628342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1195199"/>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Placemaking and Beautification</a:t>
            </a:r>
          </a:p>
          <a:p>
            <a:pPr marL="914400" lvl="1" indent="-457200">
              <a:spcBef>
                <a:spcPts val="600"/>
              </a:spcBef>
              <a:spcAft>
                <a:spcPts val="800"/>
              </a:spcAft>
              <a:buClr>
                <a:srgbClr val="FCB040"/>
              </a:buClr>
              <a:buSzPts val="1920"/>
              <a:buFont typeface="Wingdings" panose="05000000000000000000" pitchFamily="2" charset="2"/>
              <a:buChar char="v"/>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6" name="Picture 5" descr="Graphical user interface&#10;&#10;Description automatically generated">
            <a:extLst>
              <a:ext uri="{FF2B5EF4-FFF2-40B4-BE49-F238E27FC236}">
                <a16:creationId xmlns:a16="http://schemas.microsoft.com/office/drawing/2014/main" id="{1397687F-4BF2-18F6-2B46-E31871D732A7}"/>
              </a:ext>
            </a:extLst>
          </p:cNvPr>
          <p:cNvPicPr>
            <a:picLocks noChangeAspect="1"/>
          </p:cNvPicPr>
          <p:nvPr/>
        </p:nvPicPr>
        <p:blipFill rotWithShape="1">
          <a:blip r:embed="rId7">
            <a:extLst>
              <a:ext uri="{28A0092B-C50C-407E-A947-70E740481C1C}">
                <a14:useLocalDpi xmlns:a14="http://schemas.microsoft.com/office/drawing/2010/main" val="0"/>
              </a:ext>
            </a:extLst>
          </a:blip>
          <a:srcRect l="47252" t="15538" r="8499" b="51018"/>
          <a:stretch/>
        </p:blipFill>
        <p:spPr>
          <a:xfrm>
            <a:off x="2309153" y="1882756"/>
            <a:ext cx="8518501" cy="4975244"/>
          </a:xfrm>
          <a:prstGeom prst="rect">
            <a:avLst/>
          </a:prstGeom>
        </p:spPr>
      </p:pic>
      <p:grpSp>
        <p:nvGrpSpPr>
          <p:cNvPr id="11" name="Group 10">
            <a:extLst>
              <a:ext uri="{FF2B5EF4-FFF2-40B4-BE49-F238E27FC236}">
                <a16:creationId xmlns:a16="http://schemas.microsoft.com/office/drawing/2014/main" id="{88AB20AE-A514-35FA-F1C1-931389DCDA0A}"/>
              </a:ext>
            </a:extLst>
          </p:cNvPr>
          <p:cNvGrpSpPr/>
          <p:nvPr/>
        </p:nvGrpSpPr>
        <p:grpSpPr>
          <a:xfrm>
            <a:off x="2423359" y="1882756"/>
            <a:ext cx="8308808" cy="5019430"/>
            <a:chOff x="2423359" y="1882756"/>
            <a:chExt cx="8308808" cy="5019430"/>
          </a:xfrm>
        </p:grpSpPr>
        <p:pic>
          <p:nvPicPr>
            <p:cNvPr id="8" name="Picture 7">
              <a:extLst>
                <a:ext uri="{FF2B5EF4-FFF2-40B4-BE49-F238E27FC236}">
                  <a16:creationId xmlns:a16="http://schemas.microsoft.com/office/drawing/2014/main" id="{7896EE79-A015-06D9-5B56-FA7A1DCE1EB4}"/>
                </a:ext>
              </a:extLst>
            </p:cNvPr>
            <p:cNvPicPr>
              <a:picLocks noChangeAspect="1"/>
            </p:cNvPicPr>
            <p:nvPr/>
          </p:nvPicPr>
          <p:blipFill>
            <a:blip r:embed="rId8"/>
            <a:stretch>
              <a:fillRect/>
            </a:stretch>
          </p:blipFill>
          <p:spPr>
            <a:xfrm>
              <a:off x="2423359" y="1882756"/>
              <a:ext cx="4443907" cy="4975244"/>
            </a:xfrm>
            <a:prstGeom prst="rect">
              <a:avLst/>
            </a:prstGeom>
          </p:spPr>
        </p:pic>
        <p:pic>
          <p:nvPicPr>
            <p:cNvPr id="10" name="Picture 9">
              <a:extLst>
                <a:ext uri="{FF2B5EF4-FFF2-40B4-BE49-F238E27FC236}">
                  <a16:creationId xmlns:a16="http://schemas.microsoft.com/office/drawing/2014/main" id="{E665D05F-C130-A9F3-1211-79D1402F3FE8}"/>
                </a:ext>
              </a:extLst>
            </p:cNvPr>
            <p:cNvPicPr>
              <a:picLocks noChangeAspect="1"/>
            </p:cNvPicPr>
            <p:nvPr/>
          </p:nvPicPr>
          <p:blipFill>
            <a:blip r:embed="rId9"/>
            <a:stretch>
              <a:fillRect/>
            </a:stretch>
          </p:blipFill>
          <p:spPr>
            <a:xfrm>
              <a:off x="6872946" y="1882756"/>
              <a:ext cx="3859221" cy="5019430"/>
            </a:xfrm>
            <a:prstGeom prst="rect">
              <a:avLst/>
            </a:prstGeom>
          </p:spPr>
        </p:pic>
      </p:grpSp>
    </p:spTree>
    <p:extLst>
      <p:ext uri="{BB962C8B-B14F-4D97-AF65-F5344CB8AC3E}">
        <p14:creationId xmlns:p14="http://schemas.microsoft.com/office/powerpoint/2010/main" val="26997902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1195199"/>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Placemaking and Beautification</a:t>
            </a:r>
          </a:p>
          <a:p>
            <a:pPr marL="914400" lvl="1" indent="-457200">
              <a:spcBef>
                <a:spcPts val="600"/>
              </a:spcBef>
              <a:spcAft>
                <a:spcPts val="800"/>
              </a:spcAft>
              <a:buClr>
                <a:srgbClr val="FCB040"/>
              </a:buClr>
              <a:buSzPts val="1920"/>
              <a:buFont typeface="Wingdings" panose="05000000000000000000" pitchFamily="2" charset="2"/>
              <a:buChar char="v"/>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3" name="TextBox 2">
            <a:extLst>
              <a:ext uri="{FF2B5EF4-FFF2-40B4-BE49-F238E27FC236}">
                <a16:creationId xmlns:a16="http://schemas.microsoft.com/office/drawing/2014/main" id="{70D48733-6259-772C-148E-F2DEC37A5EA7}"/>
              </a:ext>
            </a:extLst>
          </p:cNvPr>
          <p:cNvSpPr txBox="1"/>
          <p:nvPr/>
        </p:nvSpPr>
        <p:spPr>
          <a:xfrm>
            <a:off x="2809179" y="2418801"/>
            <a:ext cx="7225745" cy="18825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Gateway and Wayfinding Signage</a:t>
            </a:r>
          </a:p>
          <a:p>
            <a:pPr marL="285750" indent="-285750">
              <a:lnSpc>
                <a:spcPct val="150000"/>
              </a:lnSpc>
              <a:buFont typeface="Arial" panose="020B0604020202020204" pitchFamily="34" charset="0"/>
              <a:buChar char="•"/>
            </a:pPr>
            <a:r>
              <a:rPr lang="en-US" sz="2000" dirty="0">
                <a:solidFill>
                  <a:srgbClr val="002060"/>
                </a:solidFill>
              </a:rPr>
              <a:t>Streetscape Design and Pedestrian Amenities</a:t>
            </a:r>
          </a:p>
          <a:p>
            <a:pPr marL="285750" indent="-285750">
              <a:lnSpc>
                <a:spcPct val="150000"/>
              </a:lnSpc>
              <a:buFont typeface="Arial" panose="020B0604020202020204" pitchFamily="34" charset="0"/>
              <a:buChar char="•"/>
            </a:pPr>
            <a:r>
              <a:rPr lang="en-US" sz="2000" dirty="0">
                <a:solidFill>
                  <a:srgbClr val="002060"/>
                </a:solidFill>
              </a:rPr>
              <a:t>Public Art</a:t>
            </a:r>
          </a:p>
          <a:p>
            <a:pPr marL="285750" indent="-285750">
              <a:lnSpc>
                <a:spcPct val="150000"/>
              </a:lnSpc>
              <a:buFont typeface="Arial" panose="020B0604020202020204" pitchFamily="34" charset="0"/>
              <a:buChar char="•"/>
            </a:pPr>
            <a:r>
              <a:rPr lang="en-US" sz="2000" dirty="0">
                <a:solidFill>
                  <a:srgbClr val="002060"/>
                </a:solidFill>
              </a:rPr>
              <a:t>Landscaping</a:t>
            </a:r>
          </a:p>
        </p:txBody>
      </p:sp>
    </p:spTree>
    <p:extLst>
      <p:ext uri="{BB962C8B-B14F-4D97-AF65-F5344CB8AC3E}">
        <p14:creationId xmlns:p14="http://schemas.microsoft.com/office/powerpoint/2010/main" val="2944135327"/>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1195199"/>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Public Realm – Placemaking and Beautification</a:t>
            </a:r>
          </a:p>
          <a:p>
            <a:pPr marL="914400" lvl="1" indent="-457200">
              <a:spcBef>
                <a:spcPts val="600"/>
              </a:spcBef>
              <a:spcAft>
                <a:spcPts val="800"/>
              </a:spcAft>
              <a:buClr>
                <a:srgbClr val="FCB040"/>
              </a:buClr>
              <a:buSzPts val="1920"/>
              <a:buFont typeface="Wingdings" panose="05000000000000000000" pitchFamily="2" charset="2"/>
              <a:buChar char="v"/>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3" name="TextBox 2">
            <a:extLst>
              <a:ext uri="{FF2B5EF4-FFF2-40B4-BE49-F238E27FC236}">
                <a16:creationId xmlns:a16="http://schemas.microsoft.com/office/drawing/2014/main" id="{70D48733-6259-772C-148E-F2DEC37A5EA7}"/>
              </a:ext>
            </a:extLst>
          </p:cNvPr>
          <p:cNvSpPr txBox="1"/>
          <p:nvPr/>
        </p:nvSpPr>
        <p:spPr>
          <a:xfrm>
            <a:off x="2809179" y="2418801"/>
            <a:ext cx="7225745" cy="18825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Gateway and Wayfinding Signage</a:t>
            </a:r>
          </a:p>
          <a:p>
            <a:pPr marL="285750" indent="-285750">
              <a:lnSpc>
                <a:spcPct val="150000"/>
              </a:lnSpc>
              <a:buFont typeface="Arial" panose="020B0604020202020204" pitchFamily="34" charset="0"/>
              <a:buChar char="•"/>
            </a:pPr>
            <a:r>
              <a:rPr lang="en-US" sz="2000" dirty="0">
                <a:solidFill>
                  <a:srgbClr val="002060"/>
                </a:solidFill>
              </a:rPr>
              <a:t>Streetscape Design and Pedestrian Amenities</a:t>
            </a:r>
          </a:p>
          <a:p>
            <a:pPr marL="285750" indent="-285750">
              <a:lnSpc>
                <a:spcPct val="150000"/>
              </a:lnSpc>
              <a:buFont typeface="Arial" panose="020B0604020202020204" pitchFamily="34" charset="0"/>
              <a:buChar char="•"/>
            </a:pPr>
            <a:r>
              <a:rPr lang="en-US" sz="2000" dirty="0">
                <a:solidFill>
                  <a:srgbClr val="002060"/>
                </a:solidFill>
              </a:rPr>
              <a:t>Public Art</a:t>
            </a:r>
          </a:p>
          <a:p>
            <a:pPr marL="285750" indent="-285750">
              <a:lnSpc>
                <a:spcPct val="150000"/>
              </a:lnSpc>
              <a:buFont typeface="Arial" panose="020B0604020202020204" pitchFamily="34" charset="0"/>
              <a:buChar char="•"/>
            </a:pPr>
            <a:r>
              <a:rPr lang="en-US" sz="2000" dirty="0">
                <a:solidFill>
                  <a:srgbClr val="002060"/>
                </a:solidFill>
              </a:rPr>
              <a:t>Landscaping</a:t>
            </a:r>
          </a:p>
        </p:txBody>
      </p:sp>
      <p:pic>
        <p:nvPicPr>
          <p:cNvPr id="6" name="Picture 5" descr="Graphical user interface&#10;&#10;Description automatically generated with medium confidence">
            <a:extLst>
              <a:ext uri="{FF2B5EF4-FFF2-40B4-BE49-F238E27FC236}">
                <a16:creationId xmlns:a16="http://schemas.microsoft.com/office/drawing/2014/main" id="{ACBBAC80-4C5B-13A5-C572-FE9ECAD2A799}"/>
              </a:ext>
            </a:extLst>
          </p:cNvPr>
          <p:cNvPicPr>
            <a:picLocks noChangeAspect="1"/>
          </p:cNvPicPr>
          <p:nvPr/>
        </p:nvPicPr>
        <p:blipFill rotWithShape="1">
          <a:blip r:embed="rId7">
            <a:extLst>
              <a:ext uri="{28A0092B-C50C-407E-A947-70E740481C1C}">
                <a14:useLocalDpi xmlns:a14="http://schemas.microsoft.com/office/drawing/2010/main" val="0"/>
              </a:ext>
            </a:extLst>
          </a:blip>
          <a:srcRect l="7331" t="13677" r="52314" b="12983"/>
          <a:stretch/>
        </p:blipFill>
        <p:spPr>
          <a:xfrm>
            <a:off x="2309154" y="1828351"/>
            <a:ext cx="3581507" cy="5029649"/>
          </a:xfrm>
          <a:prstGeom prst="rect">
            <a:avLst/>
          </a:prstGeom>
        </p:spPr>
      </p:pic>
      <p:pic>
        <p:nvPicPr>
          <p:cNvPr id="8" name="Picture 7">
            <a:extLst>
              <a:ext uri="{FF2B5EF4-FFF2-40B4-BE49-F238E27FC236}">
                <a16:creationId xmlns:a16="http://schemas.microsoft.com/office/drawing/2014/main" id="{A913A13D-4AF5-CDBB-3921-D8F9A38F73A0}"/>
              </a:ext>
            </a:extLst>
          </p:cNvPr>
          <p:cNvPicPr>
            <a:picLocks noChangeAspect="1"/>
          </p:cNvPicPr>
          <p:nvPr/>
        </p:nvPicPr>
        <p:blipFill>
          <a:blip r:embed="rId8"/>
          <a:stretch>
            <a:fillRect/>
          </a:stretch>
        </p:blipFill>
        <p:spPr>
          <a:xfrm>
            <a:off x="5890661" y="1877205"/>
            <a:ext cx="3048000" cy="2447925"/>
          </a:xfrm>
          <a:prstGeom prst="rect">
            <a:avLst/>
          </a:prstGeom>
        </p:spPr>
      </p:pic>
      <p:pic>
        <p:nvPicPr>
          <p:cNvPr id="10" name="Picture 9">
            <a:extLst>
              <a:ext uri="{FF2B5EF4-FFF2-40B4-BE49-F238E27FC236}">
                <a16:creationId xmlns:a16="http://schemas.microsoft.com/office/drawing/2014/main" id="{3DD6F4D8-07C7-718F-3961-25F9F827936C}"/>
              </a:ext>
            </a:extLst>
          </p:cNvPr>
          <p:cNvPicPr>
            <a:picLocks noChangeAspect="1"/>
          </p:cNvPicPr>
          <p:nvPr/>
        </p:nvPicPr>
        <p:blipFill>
          <a:blip r:embed="rId9"/>
          <a:stretch>
            <a:fillRect/>
          </a:stretch>
        </p:blipFill>
        <p:spPr>
          <a:xfrm>
            <a:off x="5890660" y="4373984"/>
            <a:ext cx="1262899" cy="989271"/>
          </a:xfrm>
          <a:prstGeom prst="rect">
            <a:avLst/>
          </a:prstGeom>
        </p:spPr>
      </p:pic>
      <p:pic>
        <p:nvPicPr>
          <p:cNvPr id="12" name="Picture 11">
            <a:extLst>
              <a:ext uri="{FF2B5EF4-FFF2-40B4-BE49-F238E27FC236}">
                <a16:creationId xmlns:a16="http://schemas.microsoft.com/office/drawing/2014/main" id="{9E75126A-700B-0583-6E0C-EA5E4A861ACC}"/>
              </a:ext>
            </a:extLst>
          </p:cNvPr>
          <p:cNvPicPr>
            <a:picLocks noChangeAspect="1"/>
          </p:cNvPicPr>
          <p:nvPr/>
        </p:nvPicPr>
        <p:blipFill>
          <a:blip r:embed="rId10"/>
          <a:stretch>
            <a:fillRect/>
          </a:stretch>
        </p:blipFill>
        <p:spPr>
          <a:xfrm>
            <a:off x="5890661" y="5362915"/>
            <a:ext cx="1143000" cy="1495425"/>
          </a:xfrm>
          <a:prstGeom prst="rect">
            <a:avLst/>
          </a:prstGeom>
        </p:spPr>
      </p:pic>
      <p:pic>
        <p:nvPicPr>
          <p:cNvPr id="14" name="Picture 13">
            <a:extLst>
              <a:ext uri="{FF2B5EF4-FFF2-40B4-BE49-F238E27FC236}">
                <a16:creationId xmlns:a16="http://schemas.microsoft.com/office/drawing/2014/main" id="{2EE50CB1-68D1-D075-E475-90ED092FE91A}"/>
              </a:ext>
            </a:extLst>
          </p:cNvPr>
          <p:cNvPicPr>
            <a:picLocks noChangeAspect="1"/>
          </p:cNvPicPr>
          <p:nvPr/>
        </p:nvPicPr>
        <p:blipFill>
          <a:blip r:embed="rId11"/>
          <a:stretch>
            <a:fillRect/>
          </a:stretch>
        </p:blipFill>
        <p:spPr>
          <a:xfrm>
            <a:off x="7147961" y="4373984"/>
            <a:ext cx="1790700" cy="2505075"/>
          </a:xfrm>
          <a:prstGeom prst="rect">
            <a:avLst/>
          </a:prstGeom>
        </p:spPr>
      </p:pic>
    </p:spTree>
    <p:extLst>
      <p:ext uri="{BB962C8B-B14F-4D97-AF65-F5344CB8AC3E}">
        <p14:creationId xmlns:p14="http://schemas.microsoft.com/office/powerpoint/2010/main" val="267285689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246E8385-E382-0913-3AA6-C25AE5C391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24417" y="1601769"/>
            <a:ext cx="4965319" cy="4499561"/>
          </a:xfrm>
          <a:prstGeom prst="rect">
            <a:avLst/>
          </a:prstGeom>
        </p:spPr>
      </p:pic>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5266453" cy="3575338"/>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Project initiation in late 2021</a:t>
            </a:r>
            <a:endParaRPr lang="en-US" sz="2800" b="1" dirty="0">
              <a:solidFill>
                <a:schemeClr val="tx2"/>
              </a:solidFill>
              <a:latin typeface="Barlow Condensed Light" panose="00000406000000000000" pitchFamily="2" charset="0"/>
            </a:endParaRP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Existing conditions assessment </a:t>
            </a:r>
            <a:endParaRPr lang="en-US" sz="2800" b="1" dirty="0">
              <a:solidFill>
                <a:schemeClr val="tx2"/>
              </a:solidFill>
              <a:latin typeface="Barlow Condensed Light" panose="00000406000000000000" pitchFamily="2" charset="0"/>
            </a:endParaRP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Community outreach </a:t>
            </a: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Design concepts development</a:t>
            </a: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Environmental Review (EIR) </a:t>
            </a: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Draft Specific Plan</a:t>
            </a:r>
            <a:endParaRPr lang="en-US" sz="2800" dirty="0">
              <a:solidFill>
                <a:schemeClr val="tx2"/>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Background and status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Tree>
    <p:extLst>
      <p:ext uri="{BB962C8B-B14F-4D97-AF65-F5344CB8AC3E}">
        <p14:creationId xmlns:p14="http://schemas.microsoft.com/office/powerpoint/2010/main" val="1721433924"/>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1195199"/>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5. Infrastructure and Public Facilities</a:t>
            </a:r>
          </a:p>
          <a:p>
            <a:pPr lvl="1">
              <a:spcBef>
                <a:spcPts val="600"/>
              </a:spcBef>
              <a:spcAft>
                <a:spcPts val="800"/>
              </a:spcAft>
              <a:buClr>
                <a:srgbClr val="FCB040"/>
              </a:buClr>
              <a:buSzPts val="1920"/>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90BDBB93-0FF5-C44B-D2B5-35DAE30671A8}"/>
              </a:ext>
            </a:extLst>
          </p:cNvPr>
          <p:cNvSpPr txBox="1"/>
          <p:nvPr/>
        </p:nvSpPr>
        <p:spPr>
          <a:xfrm>
            <a:off x="2753032" y="2448232"/>
            <a:ext cx="7225745" cy="18825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Water Supply</a:t>
            </a:r>
          </a:p>
          <a:p>
            <a:pPr marL="285750" indent="-285750">
              <a:lnSpc>
                <a:spcPct val="150000"/>
              </a:lnSpc>
              <a:buFont typeface="Arial" panose="020B0604020202020204" pitchFamily="34" charset="0"/>
              <a:buChar char="•"/>
            </a:pPr>
            <a:r>
              <a:rPr lang="en-US" sz="2000" dirty="0">
                <a:solidFill>
                  <a:srgbClr val="002060"/>
                </a:solidFill>
              </a:rPr>
              <a:t>Wastewater Services</a:t>
            </a:r>
          </a:p>
          <a:p>
            <a:pPr marL="285750" indent="-285750">
              <a:lnSpc>
                <a:spcPct val="150000"/>
              </a:lnSpc>
              <a:buFont typeface="Arial" panose="020B0604020202020204" pitchFamily="34" charset="0"/>
              <a:buChar char="•"/>
            </a:pPr>
            <a:r>
              <a:rPr lang="en-US" sz="2000" dirty="0">
                <a:solidFill>
                  <a:srgbClr val="002060"/>
                </a:solidFill>
              </a:rPr>
              <a:t>Stormwater Management</a:t>
            </a:r>
          </a:p>
          <a:p>
            <a:pPr marL="285750" indent="-285750">
              <a:lnSpc>
                <a:spcPct val="150000"/>
              </a:lnSpc>
              <a:buFont typeface="Arial" panose="020B0604020202020204" pitchFamily="34" charset="0"/>
              <a:buChar char="•"/>
            </a:pPr>
            <a:r>
              <a:rPr lang="en-US" sz="2000" dirty="0">
                <a:solidFill>
                  <a:srgbClr val="002060"/>
                </a:solidFill>
              </a:rPr>
              <a:t>Dry Utilities</a:t>
            </a:r>
          </a:p>
        </p:txBody>
      </p:sp>
      <p:sp>
        <p:nvSpPr>
          <p:cNvPr id="3" name="TextBox 2">
            <a:extLst>
              <a:ext uri="{FF2B5EF4-FFF2-40B4-BE49-F238E27FC236}">
                <a16:creationId xmlns:a16="http://schemas.microsoft.com/office/drawing/2014/main" id="{28460317-0A57-38C4-C8BA-656B29D8C7FC}"/>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Infrastructure</a:t>
            </a:r>
          </a:p>
        </p:txBody>
      </p:sp>
    </p:spTree>
    <p:extLst>
      <p:ext uri="{BB962C8B-B14F-4D97-AF65-F5344CB8AC3E}">
        <p14:creationId xmlns:p14="http://schemas.microsoft.com/office/powerpoint/2010/main" val="3946126838"/>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1195199"/>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Infrastructure and Public Facilities</a:t>
            </a:r>
          </a:p>
          <a:p>
            <a:pPr lvl="1">
              <a:spcBef>
                <a:spcPts val="600"/>
              </a:spcBef>
              <a:spcAft>
                <a:spcPts val="800"/>
              </a:spcAft>
              <a:buClr>
                <a:srgbClr val="FCB040"/>
              </a:buClr>
              <a:buSzPts val="1920"/>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90BDBB93-0FF5-C44B-D2B5-35DAE30671A8}"/>
              </a:ext>
            </a:extLst>
          </p:cNvPr>
          <p:cNvSpPr txBox="1"/>
          <p:nvPr/>
        </p:nvSpPr>
        <p:spPr>
          <a:xfrm>
            <a:off x="2753032" y="2448232"/>
            <a:ext cx="7225745" cy="18825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Police and Fire</a:t>
            </a:r>
          </a:p>
          <a:p>
            <a:pPr marL="285750" indent="-285750">
              <a:lnSpc>
                <a:spcPct val="150000"/>
              </a:lnSpc>
              <a:buFont typeface="Arial" panose="020B0604020202020204" pitchFamily="34" charset="0"/>
              <a:buChar char="•"/>
            </a:pPr>
            <a:r>
              <a:rPr lang="en-US" sz="2000" dirty="0">
                <a:solidFill>
                  <a:srgbClr val="002060"/>
                </a:solidFill>
              </a:rPr>
              <a:t>Schools and Parks</a:t>
            </a:r>
          </a:p>
          <a:p>
            <a:pPr marL="285750" indent="-285750">
              <a:lnSpc>
                <a:spcPct val="150000"/>
              </a:lnSpc>
              <a:buFont typeface="Arial" panose="020B0604020202020204" pitchFamily="34" charset="0"/>
              <a:buChar char="•"/>
            </a:pPr>
            <a:r>
              <a:rPr lang="en-US" sz="2000" dirty="0">
                <a:solidFill>
                  <a:srgbClr val="002060"/>
                </a:solidFill>
              </a:rPr>
              <a:t>Solid Waste Collection</a:t>
            </a:r>
          </a:p>
          <a:p>
            <a:pPr marL="285750" indent="-285750">
              <a:lnSpc>
                <a:spcPct val="150000"/>
              </a:lnSpc>
              <a:buFont typeface="Arial" panose="020B0604020202020204" pitchFamily="34" charset="0"/>
              <a:buChar char="•"/>
            </a:pPr>
            <a:r>
              <a:rPr lang="en-US" sz="2000" dirty="0">
                <a:solidFill>
                  <a:srgbClr val="002060"/>
                </a:solidFill>
              </a:rPr>
              <a:t>Library</a:t>
            </a:r>
          </a:p>
        </p:txBody>
      </p:sp>
      <p:sp>
        <p:nvSpPr>
          <p:cNvPr id="3" name="TextBox 2">
            <a:extLst>
              <a:ext uri="{FF2B5EF4-FFF2-40B4-BE49-F238E27FC236}">
                <a16:creationId xmlns:a16="http://schemas.microsoft.com/office/drawing/2014/main" id="{28460317-0A57-38C4-C8BA-656B29D8C7FC}"/>
              </a:ext>
            </a:extLst>
          </p:cNvPr>
          <p:cNvSpPr txBox="1"/>
          <p:nvPr/>
        </p:nvSpPr>
        <p:spPr>
          <a:xfrm>
            <a:off x="2694039" y="1956619"/>
            <a:ext cx="7051883" cy="461665"/>
          </a:xfrm>
          <a:prstGeom prst="rect">
            <a:avLst/>
          </a:prstGeom>
          <a:noFill/>
        </p:spPr>
        <p:txBody>
          <a:bodyPr wrap="square" rtlCol="0">
            <a:spAutoFit/>
          </a:bodyPr>
          <a:lstStyle/>
          <a:p>
            <a:r>
              <a:rPr lang="en-US" sz="2400" b="1" dirty="0">
                <a:solidFill>
                  <a:schemeClr val="tx2"/>
                </a:solidFill>
              </a:rPr>
              <a:t>Public Facilities</a:t>
            </a:r>
          </a:p>
        </p:txBody>
      </p:sp>
    </p:spTree>
    <p:extLst>
      <p:ext uri="{BB962C8B-B14F-4D97-AF65-F5344CB8AC3E}">
        <p14:creationId xmlns:p14="http://schemas.microsoft.com/office/powerpoint/2010/main" val="342115227"/>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1195199"/>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6. Implementation</a:t>
            </a:r>
          </a:p>
          <a:p>
            <a:pPr lvl="1">
              <a:spcBef>
                <a:spcPts val="600"/>
              </a:spcBef>
              <a:spcAft>
                <a:spcPts val="800"/>
              </a:spcAft>
              <a:buClr>
                <a:srgbClr val="FCB040"/>
              </a:buClr>
              <a:buSzPts val="1920"/>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90BDBB93-0FF5-C44B-D2B5-35DAE30671A8}"/>
              </a:ext>
            </a:extLst>
          </p:cNvPr>
          <p:cNvSpPr txBox="1"/>
          <p:nvPr/>
        </p:nvSpPr>
        <p:spPr>
          <a:xfrm>
            <a:off x="2753032" y="2448232"/>
            <a:ext cx="7225745" cy="46525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Market, Real Estate, and Financial Analysis</a:t>
            </a:r>
          </a:p>
          <a:p>
            <a:pPr marL="285750" indent="-285750">
              <a:lnSpc>
                <a:spcPct val="150000"/>
              </a:lnSpc>
              <a:buFont typeface="Arial" panose="020B0604020202020204" pitchFamily="34" charset="0"/>
              <a:buChar char="•"/>
            </a:pPr>
            <a:r>
              <a:rPr lang="en-US" sz="2000" dirty="0">
                <a:solidFill>
                  <a:srgbClr val="002060"/>
                </a:solidFill>
              </a:rPr>
              <a:t>Implementation Plan</a:t>
            </a:r>
          </a:p>
          <a:p>
            <a:pPr marL="742950" lvl="1" indent="-285750">
              <a:lnSpc>
                <a:spcPct val="150000"/>
              </a:lnSpc>
              <a:buFont typeface="Arial" panose="020B0604020202020204" pitchFamily="34" charset="0"/>
              <a:buChar char="•"/>
            </a:pPr>
            <a:r>
              <a:rPr lang="en-US" sz="2000" dirty="0">
                <a:solidFill>
                  <a:srgbClr val="002060"/>
                </a:solidFill>
              </a:rPr>
              <a:t>Programs, studies, and Initiatives</a:t>
            </a:r>
          </a:p>
          <a:p>
            <a:pPr marL="742950" lvl="1" indent="-285750">
              <a:lnSpc>
                <a:spcPct val="150000"/>
              </a:lnSpc>
              <a:buFont typeface="Arial" panose="020B0604020202020204" pitchFamily="34" charset="0"/>
              <a:buChar char="•"/>
            </a:pPr>
            <a:r>
              <a:rPr lang="en-US" sz="2000" dirty="0">
                <a:solidFill>
                  <a:srgbClr val="002060"/>
                </a:solidFill>
              </a:rPr>
              <a:t>Improvement Projects</a:t>
            </a:r>
          </a:p>
          <a:p>
            <a:pPr marL="285750" indent="-285750">
              <a:lnSpc>
                <a:spcPct val="150000"/>
              </a:lnSpc>
              <a:buFont typeface="Arial" panose="020B0604020202020204" pitchFamily="34" charset="0"/>
              <a:buChar char="•"/>
            </a:pPr>
            <a:r>
              <a:rPr lang="en-US" sz="2000" dirty="0">
                <a:solidFill>
                  <a:srgbClr val="002060"/>
                </a:solidFill>
              </a:rPr>
              <a:t>Funding Mechanisms</a:t>
            </a:r>
          </a:p>
          <a:p>
            <a:pPr marL="742950" lvl="1" indent="-285750">
              <a:lnSpc>
                <a:spcPct val="150000"/>
              </a:lnSpc>
              <a:buFont typeface="Arial" panose="020B0604020202020204" pitchFamily="34" charset="0"/>
              <a:buChar char="•"/>
            </a:pPr>
            <a:r>
              <a:rPr lang="en-US" sz="2000" dirty="0">
                <a:solidFill>
                  <a:srgbClr val="002060"/>
                </a:solidFill>
              </a:rPr>
              <a:t>City Resources</a:t>
            </a:r>
          </a:p>
          <a:p>
            <a:pPr marL="742950" lvl="1" indent="-285750">
              <a:lnSpc>
                <a:spcPct val="150000"/>
              </a:lnSpc>
              <a:buFont typeface="Arial" panose="020B0604020202020204" pitchFamily="34" charset="0"/>
              <a:buChar char="•"/>
            </a:pPr>
            <a:r>
              <a:rPr lang="en-US" sz="2000" dirty="0">
                <a:solidFill>
                  <a:srgbClr val="002060"/>
                </a:solidFill>
              </a:rPr>
              <a:t>Grants</a:t>
            </a:r>
          </a:p>
          <a:p>
            <a:pPr marL="742950" lvl="1" indent="-285750">
              <a:lnSpc>
                <a:spcPct val="150000"/>
              </a:lnSpc>
              <a:buFont typeface="Arial" panose="020B0604020202020204" pitchFamily="34" charset="0"/>
              <a:buChar char="•"/>
            </a:pPr>
            <a:r>
              <a:rPr lang="en-US" sz="2000" dirty="0">
                <a:solidFill>
                  <a:srgbClr val="002060"/>
                </a:solidFill>
              </a:rPr>
              <a:t>Developers</a:t>
            </a:r>
          </a:p>
          <a:p>
            <a:pPr marL="742950" lvl="1" indent="-285750">
              <a:lnSpc>
                <a:spcPct val="150000"/>
              </a:lnSpc>
              <a:buFont typeface="Arial" panose="020B0604020202020204" pitchFamily="34" charset="0"/>
              <a:buChar char="•"/>
            </a:pPr>
            <a:r>
              <a:rPr lang="en-US" sz="2000" dirty="0">
                <a:solidFill>
                  <a:srgbClr val="002060"/>
                </a:solidFill>
              </a:rPr>
              <a:t>District-Based Tools</a:t>
            </a:r>
          </a:p>
          <a:p>
            <a:pPr lvl="1">
              <a:lnSpc>
                <a:spcPct val="150000"/>
              </a:lnSpc>
            </a:pPr>
            <a:endParaRPr lang="en-US" sz="2000" dirty="0">
              <a:solidFill>
                <a:srgbClr val="002060"/>
              </a:solidFill>
            </a:endParaRPr>
          </a:p>
        </p:txBody>
      </p:sp>
    </p:spTree>
    <p:extLst>
      <p:ext uri="{BB962C8B-B14F-4D97-AF65-F5344CB8AC3E}">
        <p14:creationId xmlns:p14="http://schemas.microsoft.com/office/powerpoint/2010/main" val="92333519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07497" y="1285157"/>
            <a:ext cx="7764933" cy="1195199"/>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3200" b="1" dirty="0">
                <a:solidFill>
                  <a:srgbClr val="2D427F"/>
                </a:solidFill>
                <a:latin typeface="Barlow Condensed Light" panose="00000406000000000000" pitchFamily="2" charset="0"/>
              </a:rPr>
              <a:t>7. Administration</a:t>
            </a:r>
          </a:p>
          <a:p>
            <a:pPr lvl="1">
              <a:spcBef>
                <a:spcPts val="600"/>
              </a:spcBef>
              <a:spcAft>
                <a:spcPts val="800"/>
              </a:spcAft>
              <a:buClr>
                <a:srgbClr val="FCB040"/>
              </a:buClr>
              <a:buSzPts val="1920"/>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90BDBB93-0FF5-C44B-D2B5-35DAE30671A8}"/>
              </a:ext>
            </a:extLst>
          </p:cNvPr>
          <p:cNvSpPr txBox="1"/>
          <p:nvPr/>
        </p:nvSpPr>
        <p:spPr>
          <a:xfrm>
            <a:off x="2772282" y="1851979"/>
            <a:ext cx="7225745" cy="46525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Specific Plan Amendments</a:t>
            </a:r>
          </a:p>
          <a:p>
            <a:pPr marL="285750" indent="-285750">
              <a:lnSpc>
                <a:spcPct val="150000"/>
              </a:lnSpc>
              <a:buFont typeface="Arial" panose="020B0604020202020204" pitchFamily="34" charset="0"/>
              <a:buChar char="•"/>
            </a:pPr>
            <a:r>
              <a:rPr lang="en-US" sz="2000" dirty="0">
                <a:solidFill>
                  <a:srgbClr val="002060"/>
                </a:solidFill>
              </a:rPr>
              <a:t>Administration</a:t>
            </a:r>
          </a:p>
          <a:p>
            <a:pPr marL="742950" lvl="1" indent="-285750">
              <a:lnSpc>
                <a:spcPct val="150000"/>
              </a:lnSpc>
              <a:buFont typeface="Arial" panose="020B0604020202020204" pitchFamily="34" charset="0"/>
              <a:buChar char="•"/>
            </a:pPr>
            <a:r>
              <a:rPr lang="en-US" sz="2000" dirty="0">
                <a:solidFill>
                  <a:srgbClr val="002060"/>
                </a:solidFill>
              </a:rPr>
              <a:t>Interpretation</a:t>
            </a:r>
          </a:p>
          <a:p>
            <a:pPr marL="742950" lvl="1" indent="-285750">
              <a:lnSpc>
                <a:spcPct val="150000"/>
              </a:lnSpc>
              <a:buFont typeface="Arial" panose="020B0604020202020204" pitchFamily="34" charset="0"/>
              <a:buChar char="•"/>
            </a:pPr>
            <a:r>
              <a:rPr lang="en-US" sz="2000" dirty="0">
                <a:solidFill>
                  <a:srgbClr val="002060"/>
                </a:solidFill>
              </a:rPr>
              <a:t>Nonconformities</a:t>
            </a:r>
          </a:p>
          <a:p>
            <a:pPr marL="742950" lvl="1" indent="-285750">
              <a:lnSpc>
                <a:spcPct val="150000"/>
              </a:lnSpc>
              <a:buFont typeface="Arial" panose="020B0604020202020204" pitchFamily="34" charset="0"/>
              <a:buChar char="•"/>
            </a:pPr>
            <a:r>
              <a:rPr lang="en-US" sz="2000" dirty="0">
                <a:solidFill>
                  <a:srgbClr val="002060"/>
                </a:solidFill>
              </a:rPr>
              <a:t>Administrative Determinations</a:t>
            </a:r>
          </a:p>
          <a:p>
            <a:pPr marL="742950" lvl="1" indent="-285750">
              <a:lnSpc>
                <a:spcPct val="150000"/>
              </a:lnSpc>
              <a:buFont typeface="Arial" panose="020B0604020202020204" pitchFamily="34" charset="0"/>
              <a:buChar char="•"/>
            </a:pPr>
            <a:r>
              <a:rPr lang="en-US" sz="2000" dirty="0">
                <a:solidFill>
                  <a:srgbClr val="002060"/>
                </a:solidFill>
              </a:rPr>
              <a:t>Adjustments</a:t>
            </a:r>
          </a:p>
          <a:p>
            <a:pPr marL="285750" indent="-285750">
              <a:lnSpc>
                <a:spcPct val="150000"/>
              </a:lnSpc>
              <a:buFont typeface="Arial" panose="020B0604020202020204" pitchFamily="34" charset="0"/>
              <a:buChar char="•"/>
            </a:pPr>
            <a:r>
              <a:rPr lang="en-US" sz="2000" dirty="0">
                <a:solidFill>
                  <a:srgbClr val="002060"/>
                </a:solidFill>
              </a:rPr>
              <a:t>Design Review Process</a:t>
            </a:r>
          </a:p>
          <a:p>
            <a:pPr marL="742950" lvl="1" indent="-285750">
              <a:lnSpc>
                <a:spcPct val="150000"/>
              </a:lnSpc>
              <a:buFont typeface="Arial" panose="020B0604020202020204" pitchFamily="34" charset="0"/>
              <a:buChar char="•"/>
            </a:pPr>
            <a:r>
              <a:rPr lang="en-US" sz="2000" dirty="0">
                <a:solidFill>
                  <a:srgbClr val="002060"/>
                </a:solidFill>
              </a:rPr>
              <a:t>Levels of Review </a:t>
            </a:r>
          </a:p>
          <a:p>
            <a:pPr marL="742950" lvl="1" indent="-285750">
              <a:lnSpc>
                <a:spcPct val="150000"/>
              </a:lnSpc>
              <a:buFont typeface="Arial" panose="020B0604020202020204" pitchFamily="34" charset="0"/>
              <a:buChar char="•"/>
            </a:pPr>
            <a:r>
              <a:rPr lang="en-US" sz="2000" dirty="0">
                <a:solidFill>
                  <a:srgbClr val="002060"/>
                </a:solidFill>
              </a:rPr>
              <a:t>Process</a:t>
            </a:r>
          </a:p>
          <a:p>
            <a:pPr marL="285750" indent="-285750">
              <a:lnSpc>
                <a:spcPct val="150000"/>
              </a:lnSpc>
              <a:buFont typeface="Arial" panose="020B0604020202020204" pitchFamily="34" charset="0"/>
              <a:buChar char="•"/>
            </a:pPr>
            <a:r>
              <a:rPr lang="en-US" sz="2000" dirty="0">
                <a:solidFill>
                  <a:srgbClr val="002060"/>
                </a:solidFill>
              </a:rPr>
              <a:t>Environmental Review</a:t>
            </a:r>
          </a:p>
        </p:txBody>
      </p:sp>
    </p:spTree>
    <p:extLst>
      <p:ext uri="{BB962C8B-B14F-4D97-AF65-F5344CB8AC3E}">
        <p14:creationId xmlns:p14="http://schemas.microsoft.com/office/powerpoint/2010/main" val="37449916"/>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786622" y="1221695"/>
            <a:ext cx="7764933" cy="4796185"/>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endParaRPr lang="en-US" sz="2800" b="1" dirty="0">
              <a:solidFill>
                <a:srgbClr val="2D427F"/>
              </a:solidFill>
              <a:latin typeface="Barlow Condensed Light" panose="00000406000000000000" pitchFamily="2" charset="0"/>
            </a:endParaRPr>
          </a:p>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Public comment on draft Downtown Specific Plan</a:t>
            </a:r>
          </a:p>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Revised draft Downtown Specific Plan</a:t>
            </a:r>
          </a:p>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Draft Environmental Impact Report (EIR)</a:t>
            </a:r>
          </a:p>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Final Environmental Impact Report (EIR)</a:t>
            </a:r>
          </a:p>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Public hearings</a:t>
            </a:r>
          </a:p>
          <a:p>
            <a:pPr marL="914400" lvl="1" indent="-457200">
              <a:spcBef>
                <a:spcPts val="600"/>
              </a:spcBef>
              <a:spcAft>
                <a:spcPts val="800"/>
              </a:spcAft>
              <a:buClr>
                <a:srgbClr val="FCB040"/>
              </a:buClr>
              <a:buSzPts val="1920"/>
              <a:buFont typeface="Wingdings" panose="05000000000000000000" pitchFamily="2" charset="2"/>
              <a:buChar char="v"/>
            </a:pPr>
            <a:endParaRPr lang="en-US" sz="2800" b="1" dirty="0">
              <a:solidFill>
                <a:srgbClr val="2D427F"/>
              </a:solidFill>
              <a:latin typeface="Barlow Condensed Light" panose="00000406000000000000" pitchFamily="2" charset="0"/>
            </a:endParaRPr>
          </a:p>
          <a:p>
            <a:pPr lvl="1">
              <a:spcBef>
                <a:spcPts val="600"/>
              </a:spcBef>
              <a:spcAft>
                <a:spcPts val="800"/>
              </a:spcAft>
              <a:buClr>
                <a:srgbClr val="FCB040"/>
              </a:buClr>
              <a:buSzPts val="1920"/>
            </a:pPr>
            <a:endParaRPr lang="en-US" sz="2800" b="1" dirty="0">
              <a:solidFill>
                <a:srgbClr val="2D427F"/>
              </a:solidFill>
              <a:latin typeface="Barlow Condensed Light" panose="00000406000000000000" pitchFamily="2" charset="0"/>
            </a:endParaRP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Next Steps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Tree>
    <p:extLst>
      <p:ext uri="{BB962C8B-B14F-4D97-AF65-F5344CB8AC3E}">
        <p14:creationId xmlns:p14="http://schemas.microsoft.com/office/powerpoint/2010/main" val="3568268322"/>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Questions / Discussion</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2" name="Picture 1">
            <a:extLst>
              <a:ext uri="{FF2B5EF4-FFF2-40B4-BE49-F238E27FC236}">
                <a16:creationId xmlns:a16="http://schemas.microsoft.com/office/drawing/2014/main" id="{C2C75F62-8BB3-AE39-9E9A-4F315A20FA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9113" y="885954"/>
            <a:ext cx="11098798" cy="5924595"/>
          </a:xfrm>
          <a:prstGeom prst="rect">
            <a:avLst/>
          </a:prstGeom>
          <a:ln>
            <a:noFill/>
          </a:ln>
          <a:effectLst>
            <a:softEdge rad="112500"/>
          </a:effectLst>
        </p:spPr>
      </p:pic>
    </p:spTree>
    <p:extLst>
      <p:ext uri="{BB962C8B-B14F-4D97-AF65-F5344CB8AC3E}">
        <p14:creationId xmlns:p14="http://schemas.microsoft.com/office/powerpoint/2010/main" val="2379253642"/>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6390-934E-6F36-8065-468BAA364BA2}"/>
              </a:ext>
            </a:extLst>
          </p:cNvPr>
          <p:cNvSpPr>
            <a:spLocks noGrp="1"/>
          </p:cNvSpPr>
          <p:nvPr>
            <p:ph type="title"/>
          </p:nvPr>
        </p:nvSpPr>
        <p:spPr/>
        <p:txBody>
          <a:bodyPr/>
          <a:lstStyle/>
          <a:p>
            <a:r>
              <a:rPr lang="en-US" dirty="0"/>
              <a:t>Extra slides</a:t>
            </a:r>
          </a:p>
        </p:txBody>
      </p:sp>
      <p:sp>
        <p:nvSpPr>
          <p:cNvPr id="3" name="Text Placeholder 2">
            <a:extLst>
              <a:ext uri="{FF2B5EF4-FFF2-40B4-BE49-F238E27FC236}">
                <a16:creationId xmlns:a16="http://schemas.microsoft.com/office/drawing/2014/main" id="{98E12EC2-2ECD-166F-CC8D-55167015FCB5}"/>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1702A660-78C3-3345-6857-0F7CA6C195A5}"/>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F020DCDA-56CC-255F-FDAA-4FF5178D9636}"/>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AEC591A1-5471-DBCB-35CB-3494DCE57DD2}"/>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46027CEE-C051-74B5-D214-6C04913E9FB7}"/>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56BCBEA8-09F1-0F8A-0B07-8C7AB0FF5F28}"/>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1B3D3471-1ED7-AC5D-AA3C-0B025372C04F}"/>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AF4FE5C1-3FFF-B84F-5877-2B622143098F}"/>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5CE13291-24C7-EDC5-1C59-DDEC307F4719}"/>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2B4FA5EE-39B2-6B13-ABAA-D76F104E5466}"/>
              </a:ext>
            </a:extLst>
          </p:cNvPr>
          <p:cNvSpPr>
            <a:spLocks noGrp="1"/>
          </p:cNvSpPr>
          <p:nvPr>
            <p:ph type="body" sz="quarter" idx="20"/>
          </p:nvPr>
        </p:nvSpPr>
        <p:spPr/>
        <p:txBody>
          <a:bodyPr/>
          <a:lstStyle/>
          <a:p>
            <a:endParaRPr lang="en-US"/>
          </a:p>
        </p:txBody>
      </p:sp>
      <p:sp>
        <p:nvSpPr>
          <p:cNvPr id="13" name="Date Placeholder 12">
            <a:extLst>
              <a:ext uri="{FF2B5EF4-FFF2-40B4-BE49-F238E27FC236}">
                <a16:creationId xmlns:a16="http://schemas.microsoft.com/office/drawing/2014/main" id="{75E4C667-F6BF-67E4-3FAF-9C473EB9B8DC}"/>
              </a:ext>
            </a:extLst>
          </p:cNvPr>
          <p:cNvSpPr>
            <a:spLocks noGrp="1"/>
          </p:cNvSpPr>
          <p:nvPr>
            <p:ph type="dt" sz="half" idx="21"/>
          </p:nvPr>
        </p:nvSpPr>
        <p:spPr/>
        <p:txBody>
          <a:bodyPr/>
          <a:lstStyle/>
          <a:p>
            <a:fld id="{6FCA8E82-58CD-E045-8B98-B7A85B79B752}" type="datetime4">
              <a:rPr lang="en-US" smtClean="0"/>
              <a:pPr/>
              <a:t>May 25, 2023</a:t>
            </a:fld>
            <a:endParaRPr lang="en-US" dirty="0">
              <a:latin typeface="+mn-lt"/>
            </a:endParaRPr>
          </a:p>
        </p:txBody>
      </p:sp>
      <p:sp>
        <p:nvSpPr>
          <p:cNvPr id="14" name="Footer Placeholder 13">
            <a:extLst>
              <a:ext uri="{FF2B5EF4-FFF2-40B4-BE49-F238E27FC236}">
                <a16:creationId xmlns:a16="http://schemas.microsoft.com/office/drawing/2014/main" id="{04301559-60E4-0EF1-BAF5-550D544A2E22}"/>
              </a:ext>
            </a:extLst>
          </p:cNvPr>
          <p:cNvSpPr>
            <a:spLocks noGrp="1"/>
          </p:cNvSpPr>
          <p:nvPr>
            <p:ph type="ftr" sz="quarter" idx="22"/>
          </p:nvPr>
        </p:nvSpPr>
        <p:spPr/>
        <p:txBody>
          <a:bodyPr/>
          <a:lstStyle/>
          <a:p>
            <a:r>
              <a:rPr lang="en-US"/>
              <a:t>Annual Review</a:t>
            </a:r>
            <a:endParaRPr lang="en-US" b="0" dirty="0"/>
          </a:p>
        </p:txBody>
      </p:sp>
      <p:sp>
        <p:nvSpPr>
          <p:cNvPr id="15" name="Slide Number Placeholder 14">
            <a:extLst>
              <a:ext uri="{FF2B5EF4-FFF2-40B4-BE49-F238E27FC236}">
                <a16:creationId xmlns:a16="http://schemas.microsoft.com/office/drawing/2014/main" id="{7AD17873-4166-0725-4205-8478B9DD7EF4}"/>
              </a:ext>
            </a:extLst>
          </p:cNvPr>
          <p:cNvSpPr>
            <a:spLocks noGrp="1"/>
          </p:cNvSpPr>
          <p:nvPr>
            <p:ph type="sldNum" sz="quarter" idx="23"/>
          </p:nvPr>
        </p:nvSpPr>
        <p:spPr/>
        <p:txBody>
          <a:bodyPr/>
          <a:lstStyle/>
          <a:p>
            <a:fld id="{294A09A9-5501-47C1-A89A-A340965A2BE2}" type="slidenum">
              <a:rPr lang="en-US" smtClean="0"/>
              <a:pPr/>
              <a:t>46</a:t>
            </a:fld>
            <a:endParaRPr lang="en-US" dirty="0">
              <a:latin typeface="+mn-lt"/>
            </a:endParaRPr>
          </a:p>
        </p:txBody>
      </p:sp>
    </p:spTree>
    <p:extLst>
      <p:ext uri="{BB962C8B-B14F-4D97-AF65-F5344CB8AC3E}">
        <p14:creationId xmlns:p14="http://schemas.microsoft.com/office/powerpoint/2010/main" val="1024064488"/>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2EF136-94E1-23A1-2533-0B566062820A}"/>
              </a:ext>
            </a:extLst>
          </p:cNvPr>
          <p:cNvSpPr>
            <a:spLocks noGrp="1"/>
          </p:cNvSpPr>
          <p:nvPr>
            <p:ph type="body" idx="1"/>
          </p:nvPr>
        </p:nvSpPr>
        <p:spPr>
          <a:xfrm>
            <a:off x="781782" y="260288"/>
            <a:ext cx="7981372" cy="1218795"/>
          </a:xfrm>
        </p:spPr>
        <p:txBody>
          <a:bodyPr/>
          <a:lstStyle/>
          <a:p>
            <a:pPr algn="l" rtl="0">
              <a:lnSpc>
                <a:spcPct val="90000"/>
              </a:lnSpc>
              <a:spcBef>
                <a:spcPct val="0"/>
              </a:spcBef>
            </a:pPr>
            <a:r>
              <a:rPr lang="en-US" sz="4400" kern="1200" spc="100" dirty="0">
                <a:solidFill>
                  <a:srgbClr val="915FA8"/>
                </a:solidFill>
                <a:ea typeface="+mj-ea"/>
                <a:cs typeface="+mj-cs"/>
              </a:rPr>
              <a:t>Overview of Market Demand </a:t>
            </a:r>
            <a:r>
              <a:rPr lang="en-US" sz="4400" kern="1200" spc="100" dirty="0">
                <a:solidFill>
                  <a:schemeClr val="accent6"/>
                </a:solidFill>
                <a:ea typeface="+mj-ea"/>
                <a:cs typeface="+mj-cs"/>
              </a:rPr>
              <a:t>Projections through 2040</a:t>
            </a:r>
          </a:p>
        </p:txBody>
      </p:sp>
      <p:graphicFrame>
        <p:nvGraphicFramePr>
          <p:cNvPr id="5" name="Table 4">
            <a:extLst>
              <a:ext uri="{FF2B5EF4-FFF2-40B4-BE49-F238E27FC236}">
                <a16:creationId xmlns:a16="http://schemas.microsoft.com/office/drawing/2014/main" id="{B44F0956-C3C5-E173-3C05-1AE9B64E7E87}"/>
              </a:ext>
            </a:extLst>
          </p:cNvPr>
          <p:cNvGraphicFramePr>
            <a:graphicFrameLocks noGrp="1"/>
          </p:cNvGraphicFramePr>
          <p:nvPr>
            <p:extLst>
              <p:ext uri="{D42A27DB-BD31-4B8C-83A1-F6EECF244321}">
                <p14:modId xmlns:p14="http://schemas.microsoft.com/office/powerpoint/2010/main" val="1814833922"/>
              </p:ext>
            </p:extLst>
          </p:nvPr>
        </p:nvGraphicFramePr>
        <p:xfrm>
          <a:off x="1280544" y="1811867"/>
          <a:ext cx="10072485" cy="4444188"/>
        </p:xfrm>
        <a:graphic>
          <a:graphicData uri="http://schemas.openxmlformats.org/drawingml/2006/table">
            <a:tbl>
              <a:tblPr firstRow="1" firstCol="1" bandRow="1">
                <a:tableStyleId>{5C22544A-7EE6-4342-B048-85BDC9FD1C3A}</a:tableStyleId>
              </a:tblPr>
              <a:tblGrid>
                <a:gridCol w="5196456">
                  <a:extLst>
                    <a:ext uri="{9D8B030D-6E8A-4147-A177-3AD203B41FA5}">
                      <a16:colId xmlns:a16="http://schemas.microsoft.com/office/drawing/2014/main" val="382485174"/>
                    </a:ext>
                  </a:extLst>
                </a:gridCol>
                <a:gridCol w="4876029">
                  <a:extLst>
                    <a:ext uri="{9D8B030D-6E8A-4147-A177-3AD203B41FA5}">
                      <a16:colId xmlns:a16="http://schemas.microsoft.com/office/drawing/2014/main" val="2591518422"/>
                    </a:ext>
                  </a:extLst>
                </a:gridCol>
              </a:tblGrid>
              <a:tr h="557043">
                <a:tc gridSpan="2">
                  <a:txBody>
                    <a:bodyPr/>
                    <a:lstStyle/>
                    <a:p>
                      <a:pPr marL="0" marR="0" algn="ctr">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LAND USE DEMAND IN DOWNTOWN EL SEGUNDO</a:t>
                      </a:r>
                    </a:p>
                    <a:p>
                      <a:pPr marL="0" marR="0" algn="ctr">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675" marR="89675" marT="44838" marB="44838">
                    <a:solidFill>
                      <a:srgbClr val="4F81BD"/>
                    </a:solidFill>
                  </a:tcPr>
                </a:tc>
                <a:tc hMerge="1">
                  <a:txBody>
                    <a:bodyPr/>
                    <a:lstStyle/>
                    <a:p>
                      <a:pPr marL="0" marR="0" algn="ctr">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675" marR="89675" marT="44838" marB="44838">
                    <a:solidFill>
                      <a:srgbClr val="4F81BD"/>
                    </a:solidFill>
                  </a:tcPr>
                </a:tc>
                <a:extLst>
                  <a:ext uri="{0D108BD9-81ED-4DB2-BD59-A6C34878D82A}">
                    <a16:rowId xmlns:a16="http://schemas.microsoft.com/office/drawing/2014/main" val="4013456053"/>
                  </a:ext>
                </a:extLst>
              </a:tr>
              <a:tr h="693839">
                <a:tc>
                  <a:txBody>
                    <a:bodyPr/>
                    <a:lstStyle/>
                    <a:p>
                      <a:pPr marL="0" marR="0" algn="ctr">
                        <a:lnSpc>
                          <a:spcPct val="107000"/>
                        </a:lnSpc>
                        <a:spcBef>
                          <a:spcPts val="0"/>
                        </a:spcBef>
                        <a:spcAft>
                          <a:spcPts val="0"/>
                        </a:spcAft>
                      </a:pPr>
                      <a:endParaRPr lang="en-US" sz="2100" dirty="0">
                        <a:solidFill>
                          <a:schemeClr val="bg1"/>
                        </a:solidFill>
                        <a:effectLst/>
                        <a:latin typeface="+mn-lt"/>
                        <a:ea typeface="+mn-ea"/>
                        <a:cs typeface="+mn-cs"/>
                      </a:endParaRPr>
                    </a:p>
                    <a:p>
                      <a:pPr marL="0" marR="0" algn="l">
                        <a:lnSpc>
                          <a:spcPct val="107000"/>
                        </a:lnSpc>
                        <a:spcBef>
                          <a:spcPts val="0"/>
                        </a:spcBef>
                        <a:spcAft>
                          <a:spcPts val="0"/>
                        </a:spcAft>
                      </a:pPr>
                      <a:r>
                        <a:rPr lang="en-US" sz="2100" dirty="0">
                          <a:solidFill>
                            <a:schemeClr val="bg1"/>
                          </a:solidFill>
                          <a:effectLst/>
                          <a:latin typeface="+mn-lt"/>
                          <a:ea typeface="+mn-ea"/>
                          <a:cs typeface="+mn-cs"/>
                        </a:rPr>
                        <a:t>Land Uses</a:t>
                      </a:r>
                    </a:p>
                  </a:txBody>
                  <a:tcPr marL="61542" marR="61542" marT="0" marB="0">
                    <a:solidFill>
                      <a:schemeClr val="tx2"/>
                    </a:solidFill>
                  </a:tcPr>
                </a:tc>
                <a:tc>
                  <a:txBody>
                    <a:bodyPr/>
                    <a:lstStyle/>
                    <a:p>
                      <a:pPr marL="0" marR="0" algn="ctr">
                        <a:lnSpc>
                          <a:spcPct val="107000"/>
                        </a:lnSpc>
                        <a:spcBef>
                          <a:spcPts val="0"/>
                        </a:spcBef>
                        <a:spcAft>
                          <a:spcPts val="0"/>
                        </a:spcAft>
                      </a:pPr>
                      <a:endParaRPr lang="en-US" sz="2100" b="1" dirty="0">
                        <a:solidFill>
                          <a:schemeClr val="bg1"/>
                        </a:solidFill>
                        <a:effectLst/>
                        <a:latin typeface="+mn-lt"/>
                        <a:ea typeface="+mn-ea"/>
                        <a:cs typeface="+mn-cs"/>
                      </a:endParaRPr>
                    </a:p>
                    <a:p>
                      <a:pPr marL="0" marR="0" algn="ctr">
                        <a:lnSpc>
                          <a:spcPct val="107000"/>
                        </a:lnSpc>
                        <a:spcBef>
                          <a:spcPts val="0"/>
                        </a:spcBef>
                        <a:spcAft>
                          <a:spcPts val="0"/>
                        </a:spcAft>
                      </a:pPr>
                      <a:r>
                        <a:rPr lang="en-US" sz="2100" b="1" dirty="0">
                          <a:solidFill>
                            <a:schemeClr val="bg1"/>
                          </a:solidFill>
                          <a:effectLst/>
                          <a:latin typeface="+mn-lt"/>
                          <a:ea typeface="+mn-ea"/>
                          <a:cs typeface="+mn-cs"/>
                        </a:rPr>
                        <a:t>Proposed Project</a:t>
                      </a:r>
                    </a:p>
                  </a:txBody>
                  <a:tcPr marL="61542" marR="61542" marT="0" marB="0">
                    <a:solidFill>
                      <a:schemeClr val="tx2"/>
                    </a:solidFill>
                  </a:tcPr>
                </a:tc>
                <a:extLst>
                  <a:ext uri="{0D108BD9-81ED-4DB2-BD59-A6C34878D82A}">
                    <a16:rowId xmlns:a16="http://schemas.microsoft.com/office/drawing/2014/main" val="756333551"/>
                  </a:ext>
                </a:extLst>
              </a:tr>
              <a:tr h="653923">
                <a:tc>
                  <a:txBody>
                    <a:bodyPr/>
                    <a:lstStyle/>
                    <a:p>
                      <a:pPr marL="0" marR="0">
                        <a:lnSpc>
                          <a:spcPct val="107000"/>
                        </a:lnSpc>
                        <a:spcBef>
                          <a:spcPts val="0"/>
                        </a:spcBef>
                        <a:spcAft>
                          <a:spcPts val="0"/>
                        </a:spcAft>
                      </a:pPr>
                      <a:r>
                        <a:rPr lang="en-US" sz="2100" dirty="0">
                          <a:effectLst/>
                        </a:rPr>
                        <a:t>Retail and Restaurant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1542" marR="61542" marT="0" marB="0" anchor="ctr"/>
                </a:tc>
                <a:tc>
                  <a:txBody>
                    <a:bodyPr/>
                    <a:lstStyle/>
                    <a:p>
                      <a:pPr marL="0" marR="0" algn="ctr">
                        <a:lnSpc>
                          <a:spcPct val="107000"/>
                        </a:lnSpc>
                        <a:spcBef>
                          <a:spcPts val="0"/>
                        </a:spcBef>
                        <a:spcAft>
                          <a:spcPts val="0"/>
                        </a:spcAft>
                      </a:pPr>
                      <a:r>
                        <a:rPr lang="en-US" sz="2100" dirty="0">
                          <a:effectLst/>
                        </a:rPr>
                        <a:t> 130,000 square feet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1542" marR="61542" marT="0" marB="0" anchor="ctr"/>
                </a:tc>
                <a:extLst>
                  <a:ext uri="{0D108BD9-81ED-4DB2-BD59-A6C34878D82A}">
                    <a16:rowId xmlns:a16="http://schemas.microsoft.com/office/drawing/2014/main" val="871946004"/>
                  </a:ext>
                </a:extLst>
              </a:tr>
              <a:tr h="611976">
                <a:tc>
                  <a:txBody>
                    <a:bodyPr/>
                    <a:lstStyle/>
                    <a:p>
                      <a:pPr marL="0" marR="0">
                        <a:lnSpc>
                          <a:spcPct val="107000"/>
                        </a:lnSpc>
                        <a:spcBef>
                          <a:spcPts val="0"/>
                        </a:spcBef>
                        <a:spcAft>
                          <a:spcPts val="0"/>
                        </a:spcAft>
                      </a:pPr>
                      <a:r>
                        <a:rPr lang="en-US" sz="2100" dirty="0">
                          <a:effectLst/>
                        </a:rPr>
                        <a:t>Office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1542" marR="61542" marT="0" marB="0" anchor="ctr"/>
                </a:tc>
                <a:tc>
                  <a:txBody>
                    <a:bodyPr/>
                    <a:lstStyle/>
                    <a:p>
                      <a:pPr marL="0" marR="0" algn="ctr">
                        <a:lnSpc>
                          <a:spcPct val="107000"/>
                        </a:lnSpc>
                        <a:spcBef>
                          <a:spcPts val="0"/>
                        </a:spcBef>
                        <a:spcAft>
                          <a:spcPts val="0"/>
                        </a:spcAft>
                      </a:pPr>
                      <a:r>
                        <a:rPr lang="en-US" sz="2100" dirty="0">
                          <a:effectLst/>
                        </a:rPr>
                        <a:t> 200,000 square feet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1542" marR="61542" marT="0" marB="0" anchor="ctr"/>
                </a:tc>
                <a:extLst>
                  <a:ext uri="{0D108BD9-81ED-4DB2-BD59-A6C34878D82A}">
                    <a16:rowId xmlns:a16="http://schemas.microsoft.com/office/drawing/2014/main" val="4057685707"/>
                  </a:ext>
                </a:extLst>
              </a:tr>
              <a:tr h="615702">
                <a:tc>
                  <a:txBody>
                    <a:bodyPr/>
                    <a:lstStyle/>
                    <a:p>
                      <a:pPr marL="0" marR="0">
                        <a:lnSpc>
                          <a:spcPct val="107000"/>
                        </a:lnSpc>
                        <a:spcBef>
                          <a:spcPts val="0"/>
                        </a:spcBef>
                        <a:spcAft>
                          <a:spcPts val="0"/>
                        </a:spcAft>
                      </a:pPr>
                      <a:r>
                        <a:rPr lang="en-US" sz="2100" dirty="0">
                          <a:effectLst/>
                        </a:rPr>
                        <a:t>Medical Office</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1542" marR="61542" marT="0" marB="0" anchor="ctr"/>
                </a:tc>
                <a:tc>
                  <a:txBody>
                    <a:bodyPr/>
                    <a:lstStyle/>
                    <a:p>
                      <a:pPr marL="0" marR="0" algn="ctr">
                        <a:lnSpc>
                          <a:spcPct val="107000"/>
                        </a:lnSpc>
                        <a:spcBef>
                          <a:spcPts val="0"/>
                        </a:spcBef>
                        <a:spcAft>
                          <a:spcPts val="0"/>
                        </a:spcAft>
                      </a:pPr>
                      <a:r>
                        <a:rPr lang="en-US" sz="2100" dirty="0">
                          <a:effectLst/>
                        </a:rPr>
                        <a:t>24,000 square feet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1542" marR="61542" marT="0" marB="0" anchor="ctr"/>
                </a:tc>
                <a:extLst>
                  <a:ext uri="{0D108BD9-81ED-4DB2-BD59-A6C34878D82A}">
                    <a16:rowId xmlns:a16="http://schemas.microsoft.com/office/drawing/2014/main" val="997244302"/>
                  </a:ext>
                </a:extLst>
              </a:tr>
              <a:tr h="766882">
                <a:tc>
                  <a:txBody>
                    <a:bodyPr/>
                    <a:lstStyle/>
                    <a:p>
                      <a:pPr marL="0" marR="0">
                        <a:lnSpc>
                          <a:spcPct val="107000"/>
                        </a:lnSpc>
                        <a:spcBef>
                          <a:spcPts val="0"/>
                        </a:spcBef>
                        <a:spcAft>
                          <a:spcPts val="0"/>
                        </a:spcAft>
                      </a:pPr>
                      <a:r>
                        <a:rPr lang="en-US" sz="2100" dirty="0">
                          <a:effectLst/>
                        </a:rPr>
                        <a:t>Residential Units</a:t>
                      </a:r>
                    </a:p>
                  </a:txBody>
                  <a:tcPr marL="61542" marR="61542" marT="0" marB="0" anchor="ctr"/>
                </a:tc>
                <a:tc>
                  <a:txBody>
                    <a:bodyPr/>
                    <a:lstStyle/>
                    <a:p>
                      <a:pPr marL="0" marR="0" lvl="0" indent="0" algn="ctr" defTabSz="914400" eaLnBrk="1" fontAlgn="auto" latinLnBrk="0" hangingPunct="1">
                        <a:lnSpc>
                          <a:spcPct val="107000"/>
                        </a:lnSpc>
                        <a:spcBef>
                          <a:spcPts val="0"/>
                        </a:spcBef>
                        <a:spcAft>
                          <a:spcPts val="0"/>
                        </a:spcAft>
                        <a:buClrTx/>
                        <a:buSzTx/>
                        <a:buFontTx/>
                        <a:buNone/>
                        <a:tabLst/>
                        <a:defRPr/>
                      </a:pPr>
                      <a:r>
                        <a:rPr lang="en-US" sz="2100" dirty="0">
                          <a:effectLst/>
                        </a:rPr>
                        <a:t> 300 dwelling units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1542" marR="61542" marT="0" marB="0" anchor="ctr"/>
                </a:tc>
                <a:extLst>
                  <a:ext uri="{0D108BD9-81ED-4DB2-BD59-A6C34878D82A}">
                    <a16:rowId xmlns:a16="http://schemas.microsoft.com/office/drawing/2014/main" val="208856170"/>
                  </a:ext>
                </a:extLst>
              </a:tr>
            </a:tbl>
          </a:graphicData>
        </a:graphic>
      </p:graphicFrame>
      <p:pic>
        <p:nvPicPr>
          <p:cNvPr id="4" name="Picture 3" descr="Logo&#10;&#10;Description automatically generated with medium confidence">
            <a:extLst>
              <a:ext uri="{FF2B5EF4-FFF2-40B4-BE49-F238E27FC236}">
                <a16:creationId xmlns:a16="http://schemas.microsoft.com/office/drawing/2014/main" id="{67241CA9-2651-4EC7-9CD6-647A1072C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6823" y="260288"/>
            <a:ext cx="1934885" cy="1131909"/>
          </a:xfrm>
          <a:prstGeom prst="rect">
            <a:avLst/>
          </a:prstGeom>
          <a:ln>
            <a:noFill/>
          </a:ln>
        </p:spPr>
      </p:pic>
    </p:spTree>
    <p:extLst>
      <p:ext uri="{BB962C8B-B14F-4D97-AF65-F5344CB8AC3E}">
        <p14:creationId xmlns:p14="http://schemas.microsoft.com/office/powerpoint/2010/main" val="4265646286"/>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Land use and development standards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3" name="Picture 2">
            <a:extLst>
              <a:ext uri="{FF2B5EF4-FFF2-40B4-BE49-F238E27FC236}">
                <a16:creationId xmlns:a16="http://schemas.microsoft.com/office/drawing/2014/main" id="{06233AA1-D416-75FB-F1D7-FF12921197CF}"/>
              </a:ext>
            </a:extLst>
          </p:cNvPr>
          <p:cNvPicPr>
            <a:picLocks noChangeAspect="1"/>
          </p:cNvPicPr>
          <p:nvPr/>
        </p:nvPicPr>
        <p:blipFill>
          <a:blip r:embed="rId7"/>
          <a:stretch>
            <a:fillRect/>
          </a:stretch>
        </p:blipFill>
        <p:spPr>
          <a:xfrm>
            <a:off x="2336800" y="1818209"/>
            <a:ext cx="6798578" cy="4404567"/>
          </a:xfrm>
          <a:prstGeom prst="rect">
            <a:avLst/>
          </a:prstGeom>
        </p:spPr>
      </p:pic>
      <p:sp>
        <p:nvSpPr>
          <p:cNvPr id="7" name="TextBox 6">
            <a:extLst>
              <a:ext uri="{FF2B5EF4-FFF2-40B4-BE49-F238E27FC236}">
                <a16:creationId xmlns:a16="http://schemas.microsoft.com/office/drawing/2014/main" id="{CE0362B8-286E-8E7E-C6F1-B5D0F9FD521D}"/>
              </a:ext>
            </a:extLst>
          </p:cNvPr>
          <p:cNvSpPr txBox="1"/>
          <p:nvPr/>
        </p:nvSpPr>
        <p:spPr>
          <a:xfrm>
            <a:off x="3247717" y="6222776"/>
            <a:ext cx="4965291" cy="369332"/>
          </a:xfrm>
          <a:prstGeom prst="rect">
            <a:avLst/>
          </a:prstGeom>
          <a:noFill/>
        </p:spPr>
        <p:txBody>
          <a:bodyPr wrap="square" rtlCol="0">
            <a:spAutoFit/>
          </a:bodyPr>
          <a:lstStyle/>
          <a:p>
            <a:r>
              <a:rPr lang="en-US" b="1" dirty="0">
                <a:solidFill>
                  <a:schemeClr val="bg1"/>
                </a:solidFill>
              </a:rPr>
              <a:t>Downtown Specific Plan District Map</a:t>
            </a:r>
          </a:p>
        </p:txBody>
      </p:sp>
    </p:spTree>
    <p:extLst>
      <p:ext uri="{BB962C8B-B14F-4D97-AF65-F5344CB8AC3E}">
        <p14:creationId xmlns:p14="http://schemas.microsoft.com/office/powerpoint/2010/main" val="26827269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Permitted uses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2" name="Picture 1" descr="Graphical user interface, table&#10;&#10;Description automatically generated">
            <a:extLst>
              <a:ext uri="{FF2B5EF4-FFF2-40B4-BE49-F238E27FC236}">
                <a16:creationId xmlns:a16="http://schemas.microsoft.com/office/drawing/2014/main" id="{F172872E-A584-852E-8DEB-D4699DD547E3}"/>
              </a:ext>
            </a:extLst>
          </p:cNvPr>
          <p:cNvPicPr>
            <a:picLocks noChangeAspect="1"/>
          </p:cNvPicPr>
          <p:nvPr/>
        </p:nvPicPr>
        <p:blipFill rotWithShape="1">
          <a:blip r:embed="rId7">
            <a:extLst>
              <a:ext uri="{28A0092B-C50C-407E-A947-70E740481C1C}">
                <a14:useLocalDpi xmlns:a14="http://schemas.microsoft.com/office/drawing/2010/main" val="0"/>
              </a:ext>
            </a:extLst>
          </a:blip>
          <a:srcRect l="9674" t="10896" r="7902" b="12258"/>
          <a:stretch/>
        </p:blipFill>
        <p:spPr>
          <a:xfrm>
            <a:off x="2497172" y="938015"/>
            <a:ext cx="8217293" cy="5919985"/>
          </a:xfrm>
          <a:prstGeom prst="rect">
            <a:avLst/>
          </a:prstGeom>
        </p:spPr>
      </p:pic>
    </p:spTree>
    <p:extLst>
      <p:ext uri="{BB962C8B-B14F-4D97-AF65-F5344CB8AC3E}">
        <p14:creationId xmlns:p14="http://schemas.microsoft.com/office/powerpoint/2010/main" val="257829008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246E8385-E382-0913-3AA6-C25AE5C391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24417" y="1601769"/>
            <a:ext cx="4965319" cy="4499561"/>
          </a:xfrm>
          <a:prstGeom prst="rect">
            <a:avLst/>
          </a:prstGeom>
        </p:spPr>
      </p:pic>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5266453" cy="5047536"/>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Introduction and Vision</a:t>
            </a:r>
            <a:endParaRPr lang="en-US" sz="2800" b="1" dirty="0">
              <a:solidFill>
                <a:schemeClr val="tx2"/>
              </a:solidFill>
              <a:latin typeface="Barlow Condensed Light" panose="00000406000000000000" pitchFamily="2" charset="0"/>
            </a:endParaRP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Private Realm – Land use and development standards</a:t>
            </a:r>
            <a:endParaRPr lang="en-US" sz="2800" b="1" dirty="0">
              <a:solidFill>
                <a:schemeClr val="tx2"/>
              </a:solidFill>
              <a:latin typeface="Barlow Condensed Light" panose="00000406000000000000" pitchFamily="2" charset="0"/>
            </a:endParaRP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Public Realm – Multimodal Mobility</a:t>
            </a: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Public Realm – Placemaking and Beautification</a:t>
            </a: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Infrastructure and Public Facilities</a:t>
            </a: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Implementation</a:t>
            </a:r>
          </a:p>
          <a:p>
            <a:pPr marL="914400" lvl="1" indent="-457200">
              <a:spcBef>
                <a:spcPts val="600"/>
              </a:spcBef>
              <a:spcAft>
                <a:spcPts val="800"/>
              </a:spcAft>
              <a:buClr>
                <a:srgbClr val="FCB040"/>
              </a:buClr>
              <a:buSzPts val="1920"/>
              <a:buFont typeface="Wingdings" panose="05000000000000000000" pitchFamily="2" charset="2"/>
              <a:buChar char="v"/>
            </a:pPr>
            <a:r>
              <a:rPr lang="en-US" sz="2800" dirty="0">
                <a:solidFill>
                  <a:srgbClr val="2D427F"/>
                </a:solidFill>
                <a:latin typeface="Barlow Condensed Light" panose="00000406000000000000" pitchFamily="2" charset="0"/>
              </a:rPr>
              <a:t>Administration</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Tree>
    <p:extLst>
      <p:ext uri="{BB962C8B-B14F-4D97-AF65-F5344CB8AC3E}">
        <p14:creationId xmlns:p14="http://schemas.microsoft.com/office/powerpoint/2010/main" val="3794863805"/>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Permitted uses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3" name="Picture 2" descr="A picture containing table&#10;&#10;Description automatically generated">
            <a:extLst>
              <a:ext uri="{FF2B5EF4-FFF2-40B4-BE49-F238E27FC236}">
                <a16:creationId xmlns:a16="http://schemas.microsoft.com/office/drawing/2014/main" id="{F9B0B5A5-5C3E-7788-2E4C-95C509592F3E}"/>
              </a:ext>
            </a:extLst>
          </p:cNvPr>
          <p:cNvPicPr>
            <a:picLocks noChangeAspect="1"/>
          </p:cNvPicPr>
          <p:nvPr/>
        </p:nvPicPr>
        <p:blipFill rotWithShape="1">
          <a:blip r:embed="rId7">
            <a:extLst>
              <a:ext uri="{28A0092B-C50C-407E-A947-70E740481C1C}">
                <a14:useLocalDpi xmlns:a14="http://schemas.microsoft.com/office/drawing/2010/main" val="0"/>
              </a:ext>
            </a:extLst>
          </a:blip>
          <a:srcRect l="8345" t="9176" r="9341" b="22867"/>
          <a:stretch/>
        </p:blipFill>
        <p:spPr>
          <a:xfrm>
            <a:off x="2497172" y="938015"/>
            <a:ext cx="9165324" cy="5847057"/>
          </a:xfrm>
          <a:prstGeom prst="rect">
            <a:avLst/>
          </a:prstGeom>
        </p:spPr>
      </p:pic>
    </p:spTree>
    <p:extLst>
      <p:ext uri="{BB962C8B-B14F-4D97-AF65-F5344CB8AC3E}">
        <p14:creationId xmlns:p14="http://schemas.microsoft.com/office/powerpoint/2010/main" val="479805434"/>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Permitted uses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7" name="Picture 6">
            <a:extLst>
              <a:ext uri="{FF2B5EF4-FFF2-40B4-BE49-F238E27FC236}">
                <a16:creationId xmlns:a16="http://schemas.microsoft.com/office/drawing/2014/main" id="{E5F1BF0C-77D7-D26D-E64A-F15EE4C3F37C}"/>
              </a:ext>
            </a:extLst>
          </p:cNvPr>
          <p:cNvPicPr>
            <a:picLocks noChangeAspect="1"/>
          </p:cNvPicPr>
          <p:nvPr/>
        </p:nvPicPr>
        <p:blipFill rotWithShape="1">
          <a:blip r:embed="rId7">
            <a:extLst>
              <a:ext uri="{28A0092B-C50C-407E-A947-70E740481C1C}">
                <a14:useLocalDpi xmlns:a14="http://schemas.microsoft.com/office/drawing/2010/main" val="0"/>
              </a:ext>
            </a:extLst>
          </a:blip>
          <a:srcRect l="10228" t="9319" r="7790" b="14982"/>
          <a:stretch/>
        </p:blipFill>
        <p:spPr>
          <a:xfrm>
            <a:off x="2497172" y="938015"/>
            <a:ext cx="8276029" cy="5905058"/>
          </a:xfrm>
          <a:prstGeom prst="rect">
            <a:avLst/>
          </a:prstGeom>
        </p:spPr>
      </p:pic>
    </p:spTree>
    <p:extLst>
      <p:ext uri="{BB962C8B-B14F-4D97-AF65-F5344CB8AC3E}">
        <p14:creationId xmlns:p14="http://schemas.microsoft.com/office/powerpoint/2010/main" val="806647403"/>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B9EC-BDC1-7379-CE78-F88A5E959E0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43B6CB3-2C86-1D8C-70BF-8F4481C0AA8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D83EB370-DEE9-34FB-1414-0F302C174B53}"/>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DC26B20B-25A9-75FC-D0EC-B236528BE738}"/>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2BAFFF7A-F6F4-4D6C-1540-0233738ACAA3}"/>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DBF80FE7-949F-8B3F-E9D1-AB249DBD0D65}"/>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E41FC325-AD77-68A7-4A0E-8690C0AA625B}"/>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7E2A68D4-2059-ABB1-DFEB-8B09202FB503}"/>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242EB3EC-7D85-1DA1-DCF6-2F9BEBD96B39}"/>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36CE993E-E736-6E1B-DC66-3A68978658DE}"/>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A7BB62EC-A3D1-352A-C32D-91524D2CD3D0}"/>
              </a:ext>
            </a:extLst>
          </p:cNvPr>
          <p:cNvSpPr>
            <a:spLocks noGrp="1"/>
          </p:cNvSpPr>
          <p:nvPr>
            <p:ph type="body" sz="quarter" idx="20"/>
          </p:nvPr>
        </p:nvSpPr>
        <p:spPr/>
        <p:txBody>
          <a:bodyPr/>
          <a:lstStyle/>
          <a:p>
            <a:endParaRPr lang="en-US"/>
          </a:p>
        </p:txBody>
      </p:sp>
      <p:sp>
        <p:nvSpPr>
          <p:cNvPr id="13" name="Date Placeholder 12">
            <a:extLst>
              <a:ext uri="{FF2B5EF4-FFF2-40B4-BE49-F238E27FC236}">
                <a16:creationId xmlns:a16="http://schemas.microsoft.com/office/drawing/2014/main" id="{95316F5F-18FC-1990-7535-5C8373E53B9A}"/>
              </a:ext>
            </a:extLst>
          </p:cNvPr>
          <p:cNvSpPr>
            <a:spLocks noGrp="1"/>
          </p:cNvSpPr>
          <p:nvPr>
            <p:ph type="dt" sz="half" idx="21"/>
          </p:nvPr>
        </p:nvSpPr>
        <p:spPr/>
        <p:txBody>
          <a:bodyPr/>
          <a:lstStyle/>
          <a:p>
            <a:fld id="{6FCA8E82-58CD-E045-8B98-B7A85B79B752}" type="datetime4">
              <a:rPr lang="en-US" smtClean="0"/>
              <a:pPr/>
              <a:t>May 25, 2023</a:t>
            </a:fld>
            <a:endParaRPr lang="en-US" dirty="0">
              <a:latin typeface="+mn-lt"/>
            </a:endParaRPr>
          </a:p>
        </p:txBody>
      </p:sp>
      <p:sp>
        <p:nvSpPr>
          <p:cNvPr id="14" name="Footer Placeholder 13">
            <a:extLst>
              <a:ext uri="{FF2B5EF4-FFF2-40B4-BE49-F238E27FC236}">
                <a16:creationId xmlns:a16="http://schemas.microsoft.com/office/drawing/2014/main" id="{E0C50EBB-52BA-FFB2-655E-243D943D1889}"/>
              </a:ext>
            </a:extLst>
          </p:cNvPr>
          <p:cNvSpPr>
            <a:spLocks noGrp="1"/>
          </p:cNvSpPr>
          <p:nvPr>
            <p:ph type="ftr" sz="quarter" idx="22"/>
          </p:nvPr>
        </p:nvSpPr>
        <p:spPr/>
        <p:txBody>
          <a:bodyPr/>
          <a:lstStyle/>
          <a:p>
            <a:r>
              <a:rPr lang="en-US"/>
              <a:t>Annual Review</a:t>
            </a:r>
            <a:endParaRPr lang="en-US" b="0" dirty="0"/>
          </a:p>
        </p:txBody>
      </p:sp>
      <p:sp>
        <p:nvSpPr>
          <p:cNvPr id="15" name="Slide Number Placeholder 14">
            <a:extLst>
              <a:ext uri="{FF2B5EF4-FFF2-40B4-BE49-F238E27FC236}">
                <a16:creationId xmlns:a16="http://schemas.microsoft.com/office/drawing/2014/main" id="{DF9BBF41-3245-17DA-52BF-8DF7F9A67549}"/>
              </a:ext>
            </a:extLst>
          </p:cNvPr>
          <p:cNvSpPr>
            <a:spLocks noGrp="1"/>
          </p:cNvSpPr>
          <p:nvPr>
            <p:ph type="sldNum" sz="quarter" idx="23"/>
          </p:nvPr>
        </p:nvSpPr>
        <p:spPr/>
        <p:txBody>
          <a:bodyPr/>
          <a:lstStyle/>
          <a:p>
            <a:fld id="{294A09A9-5501-47C1-A89A-A340965A2BE2}" type="slidenum">
              <a:rPr lang="en-US" smtClean="0"/>
              <a:pPr/>
              <a:t>52</a:t>
            </a:fld>
            <a:endParaRPr lang="en-US" dirty="0">
              <a:latin typeface="+mn-lt"/>
            </a:endParaRPr>
          </a:p>
        </p:txBody>
      </p:sp>
    </p:spTree>
    <p:extLst>
      <p:ext uri="{BB962C8B-B14F-4D97-AF65-F5344CB8AC3E}">
        <p14:creationId xmlns:p14="http://schemas.microsoft.com/office/powerpoint/2010/main" val="90083963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7BC676-477D-44EC-B900-CAB39ADC454F}"/>
              </a:ext>
            </a:extLst>
          </p:cNvPr>
          <p:cNvSpPr txBox="1"/>
          <p:nvPr/>
        </p:nvSpPr>
        <p:spPr>
          <a:xfrm>
            <a:off x="2351598" y="1972782"/>
            <a:ext cx="7261232" cy="3693319"/>
          </a:xfrm>
          <a:prstGeom prst="rect">
            <a:avLst/>
          </a:prstGeom>
          <a:noFill/>
        </p:spPr>
        <p:txBody>
          <a:bodyPr wrap="square" rtlCol="0">
            <a:spAutoFit/>
          </a:bodyPr>
          <a:lstStyle/>
          <a:p>
            <a:r>
              <a:rPr lang="en-US" dirty="0">
                <a:solidFill>
                  <a:schemeClr val="bg1"/>
                </a:solidFill>
              </a:rPr>
              <a:t>Downtown is the heart of El Segundo, and its vibrant energy will continue to provide an attractive and accessible destination for families of all ages and incomes to stay, play, and relax. The vision of this Specific Plan is to create an economically prosperous Downtown with a mix of uses and entertainment options and cohesive elements that tie the community together. The Specific Plan’s goal is to create a balance of uses within the Downtown to reach its optimal potential and will provide direction for streetscape beautification, outdoor gathering spaces, improved mobility, and other enhancements that will establish a unique and inviting environment that highlights its historical and cultural roots to enrich this community destination.</a:t>
            </a:r>
          </a:p>
          <a:p>
            <a:endParaRPr lang="en-US" dirty="0"/>
          </a:p>
          <a:p>
            <a:endParaRPr lang="en-US" dirty="0"/>
          </a:p>
        </p:txBody>
      </p:sp>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526645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1. Introduction and Vision</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6" name="Picture 5">
            <a:extLst>
              <a:ext uri="{FF2B5EF4-FFF2-40B4-BE49-F238E27FC236}">
                <a16:creationId xmlns:a16="http://schemas.microsoft.com/office/drawing/2014/main" id="{8349F7BE-C677-F8D9-DF8D-692F535AE73D}"/>
              </a:ext>
            </a:extLst>
          </p:cNvPr>
          <p:cNvPicPr>
            <a:picLocks noChangeAspect="1"/>
          </p:cNvPicPr>
          <p:nvPr/>
        </p:nvPicPr>
        <p:blipFill>
          <a:blip r:embed="rId7"/>
          <a:stretch>
            <a:fillRect/>
          </a:stretch>
        </p:blipFill>
        <p:spPr>
          <a:xfrm>
            <a:off x="2351599" y="1979511"/>
            <a:ext cx="7273664" cy="4396423"/>
          </a:xfrm>
          <a:prstGeom prst="rect">
            <a:avLst/>
          </a:prstGeom>
        </p:spPr>
      </p:pic>
      <p:pic>
        <p:nvPicPr>
          <p:cNvPr id="8" name="Picture 7">
            <a:extLst>
              <a:ext uri="{FF2B5EF4-FFF2-40B4-BE49-F238E27FC236}">
                <a16:creationId xmlns:a16="http://schemas.microsoft.com/office/drawing/2014/main" id="{F9E9AF8E-B25B-60B9-989F-9914DA449C66}"/>
              </a:ext>
            </a:extLst>
          </p:cNvPr>
          <p:cNvPicPr>
            <a:picLocks noChangeAspect="1"/>
          </p:cNvPicPr>
          <p:nvPr/>
        </p:nvPicPr>
        <p:blipFill>
          <a:blip r:embed="rId8"/>
          <a:stretch>
            <a:fillRect/>
          </a:stretch>
        </p:blipFill>
        <p:spPr>
          <a:xfrm>
            <a:off x="2351598" y="1972782"/>
            <a:ext cx="7261232" cy="4963373"/>
          </a:xfrm>
          <a:prstGeom prst="rect">
            <a:avLst/>
          </a:prstGeom>
        </p:spPr>
      </p:pic>
    </p:spTree>
    <p:extLst>
      <p:ext uri="{BB962C8B-B14F-4D97-AF65-F5344CB8AC3E}">
        <p14:creationId xmlns:p14="http://schemas.microsoft.com/office/powerpoint/2010/main" val="1301732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2. Private Realm – Land use and development standards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3" name="Picture 2">
            <a:extLst>
              <a:ext uri="{FF2B5EF4-FFF2-40B4-BE49-F238E27FC236}">
                <a16:creationId xmlns:a16="http://schemas.microsoft.com/office/drawing/2014/main" id="{06233AA1-D416-75FB-F1D7-FF12921197CF}"/>
              </a:ext>
            </a:extLst>
          </p:cNvPr>
          <p:cNvPicPr>
            <a:picLocks noChangeAspect="1"/>
          </p:cNvPicPr>
          <p:nvPr/>
        </p:nvPicPr>
        <p:blipFill>
          <a:blip r:embed="rId7"/>
          <a:stretch>
            <a:fillRect/>
          </a:stretch>
        </p:blipFill>
        <p:spPr>
          <a:xfrm>
            <a:off x="2336800" y="1818209"/>
            <a:ext cx="6798578" cy="4404567"/>
          </a:xfrm>
          <a:prstGeom prst="rect">
            <a:avLst/>
          </a:prstGeom>
        </p:spPr>
      </p:pic>
      <p:sp>
        <p:nvSpPr>
          <p:cNvPr id="7" name="TextBox 6">
            <a:extLst>
              <a:ext uri="{FF2B5EF4-FFF2-40B4-BE49-F238E27FC236}">
                <a16:creationId xmlns:a16="http://schemas.microsoft.com/office/drawing/2014/main" id="{CE0362B8-286E-8E7E-C6F1-B5D0F9FD521D}"/>
              </a:ext>
            </a:extLst>
          </p:cNvPr>
          <p:cNvSpPr txBox="1"/>
          <p:nvPr/>
        </p:nvSpPr>
        <p:spPr>
          <a:xfrm>
            <a:off x="3247717" y="6222776"/>
            <a:ext cx="4965291" cy="369332"/>
          </a:xfrm>
          <a:prstGeom prst="rect">
            <a:avLst/>
          </a:prstGeom>
          <a:noFill/>
        </p:spPr>
        <p:txBody>
          <a:bodyPr wrap="square" rtlCol="0">
            <a:spAutoFit/>
          </a:bodyPr>
          <a:lstStyle/>
          <a:p>
            <a:r>
              <a:rPr lang="en-US" b="1" dirty="0">
                <a:solidFill>
                  <a:schemeClr val="bg1"/>
                </a:solidFill>
              </a:rPr>
              <a:t>Downtown Specific Plan District Map</a:t>
            </a:r>
          </a:p>
        </p:txBody>
      </p:sp>
    </p:spTree>
    <p:extLst>
      <p:ext uri="{BB962C8B-B14F-4D97-AF65-F5344CB8AC3E}">
        <p14:creationId xmlns:p14="http://schemas.microsoft.com/office/powerpoint/2010/main" val="2956843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929895" y="1281056"/>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Land use and development standards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pic>
        <p:nvPicPr>
          <p:cNvPr id="10" name="Picture 9" descr="Graphical user interface, table&#10;&#10;Description automatically generated">
            <a:extLst>
              <a:ext uri="{FF2B5EF4-FFF2-40B4-BE49-F238E27FC236}">
                <a16:creationId xmlns:a16="http://schemas.microsoft.com/office/drawing/2014/main" id="{4F1C3B63-D764-3A17-51C7-CDD93E5D05F5}"/>
              </a:ext>
            </a:extLst>
          </p:cNvPr>
          <p:cNvPicPr>
            <a:picLocks noChangeAspect="1"/>
          </p:cNvPicPr>
          <p:nvPr/>
        </p:nvPicPr>
        <p:blipFill rotWithShape="1">
          <a:blip r:embed="rId7">
            <a:extLst>
              <a:ext uri="{28A0092B-C50C-407E-A947-70E740481C1C}">
                <a14:useLocalDpi xmlns:a14="http://schemas.microsoft.com/office/drawing/2010/main" val="0"/>
              </a:ext>
            </a:extLst>
          </a:blip>
          <a:srcRect l="9674" t="10896" r="7902" b="12258"/>
          <a:stretch/>
        </p:blipFill>
        <p:spPr>
          <a:xfrm>
            <a:off x="2497172" y="1804276"/>
            <a:ext cx="8217293" cy="5919985"/>
          </a:xfrm>
          <a:prstGeom prst="rect">
            <a:avLst/>
          </a:prstGeom>
        </p:spPr>
      </p:pic>
    </p:spTree>
    <p:extLst>
      <p:ext uri="{BB962C8B-B14F-4D97-AF65-F5344CB8AC3E}">
        <p14:creationId xmlns:p14="http://schemas.microsoft.com/office/powerpoint/2010/main" val="321673068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FD76861-EECD-2263-BE34-831AC3AE6A15}"/>
              </a:ext>
            </a:extLst>
          </p:cNvPr>
          <p:cNvSpPr txBox="1"/>
          <p:nvPr/>
        </p:nvSpPr>
        <p:spPr>
          <a:xfrm>
            <a:off x="1847897" y="1294989"/>
            <a:ext cx="7764933" cy="523220"/>
          </a:xfrm>
          <a:prstGeom prst="rect">
            <a:avLst/>
          </a:prstGeom>
          <a:noFill/>
        </p:spPr>
        <p:txBody>
          <a:bodyPr wrap="square" rtlCol="0">
            <a:spAutoFit/>
          </a:bodyPr>
          <a:lstStyle/>
          <a:p>
            <a:pPr marL="914400" lvl="1" indent="-457200">
              <a:spcBef>
                <a:spcPts val="600"/>
              </a:spcBef>
              <a:spcAft>
                <a:spcPts val="800"/>
              </a:spcAft>
              <a:buClr>
                <a:srgbClr val="FCB040"/>
              </a:buClr>
              <a:buSzPts val="1920"/>
              <a:buFont typeface="Wingdings" panose="05000000000000000000" pitchFamily="2" charset="2"/>
              <a:buChar char="v"/>
            </a:pPr>
            <a:r>
              <a:rPr lang="en-US" sz="2800" b="1" dirty="0">
                <a:solidFill>
                  <a:srgbClr val="2D427F"/>
                </a:solidFill>
                <a:latin typeface="Barlow Condensed Light" panose="00000406000000000000" pitchFamily="2" charset="0"/>
              </a:rPr>
              <a:t>Private Realm – Land use and development standards</a:t>
            </a:r>
          </a:p>
        </p:txBody>
      </p:sp>
      <p:pic>
        <p:nvPicPr>
          <p:cNvPr id="21" name="Picture 20">
            <a:extLst>
              <a:ext uri="{FF2B5EF4-FFF2-40B4-BE49-F238E27FC236}">
                <a16:creationId xmlns:a16="http://schemas.microsoft.com/office/drawing/2014/main" id="{0F96F9D5-0D6C-BC34-AF19-9BB3196C0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56" y="1373169"/>
            <a:ext cx="2303998" cy="1727999"/>
          </a:xfrm>
          <a:prstGeom prst="rect">
            <a:avLst/>
          </a:prstGeom>
          <a:ln>
            <a:noFill/>
          </a:ln>
          <a:effectLst>
            <a:softEdge rad="112500"/>
          </a:effectLst>
        </p:spPr>
      </p:pic>
      <p:pic>
        <p:nvPicPr>
          <p:cNvPr id="23" name="Picture 22">
            <a:extLst>
              <a:ext uri="{FF2B5EF4-FFF2-40B4-BE49-F238E27FC236}">
                <a16:creationId xmlns:a16="http://schemas.microsoft.com/office/drawing/2014/main" id="{E1C06851-1A48-EAB2-5FDB-6FD42E6C3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56" y="3143757"/>
            <a:ext cx="2303999" cy="1727999"/>
          </a:xfrm>
          <a:prstGeom prst="rect">
            <a:avLst/>
          </a:prstGeom>
          <a:ln>
            <a:noFill/>
          </a:ln>
          <a:effectLst>
            <a:softEdge rad="112500"/>
          </a:effectLst>
        </p:spPr>
      </p:pic>
      <p:pic>
        <p:nvPicPr>
          <p:cNvPr id="24" name="Picture 23">
            <a:extLst>
              <a:ext uri="{FF2B5EF4-FFF2-40B4-BE49-F238E27FC236}">
                <a16:creationId xmlns:a16="http://schemas.microsoft.com/office/drawing/2014/main" id="{E914C2BD-5919-997C-17C4-ADA8023819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6" y="4841828"/>
            <a:ext cx="2303998" cy="1577833"/>
          </a:xfrm>
          <a:prstGeom prst="rect">
            <a:avLst/>
          </a:prstGeom>
          <a:ln>
            <a:noFill/>
          </a:ln>
          <a:effectLst>
            <a:softEdge rad="112500"/>
          </a:effectLst>
        </p:spPr>
      </p:pic>
      <p:sp>
        <p:nvSpPr>
          <p:cNvPr id="4" name="Title 1">
            <a:extLst>
              <a:ext uri="{FF2B5EF4-FFF2-40B4-BE49-F238E27FC236}">
                <a16:creationId xmlns:a16="http://schemas.microsoft.com/office/drawing/2014/main" id="{7BCB2C3C-D275-537E-E193-2969A25B3E00}"/>
              </a:ext>
            </a:extLst>
          </p:cNvPr>
          <p:cNvSpPr txBox="1">
            <a:spLocks/>
          </p:cNvSpPr>
          <p:nvPr/>
        </p:nvSpPr>
        <p:spPr>
          <a:xfrm>
            <a:off x="1786622" y="110296"/>
            <a:ext cx="7348756" cy="827719"/>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915FA8"/>
                </a:solidFill>
                <a:latin typeface="Barlow Condensed" panose="00000506000000000000" pitchFamily="2" charset="0"/>
              </a:rPr>
              <a:t>Specific Plan contents</a:t>
            </a:r>
          </a:p>
        </p:txBody>
      </p:sp>
      <p:pic>
        <p:nvPicPr>
          <p:cNvPr id="5" name="Picture 4" descr="Logo&#10;&#10;Description automatically generated with medium confidence">
            <a:extLst>
              <a:ext uri="{FF2B5EF4-FFF2-40B4-BE49-F238E27FC236}">
                <a16:creationId xmlns:a16="http://schemas.microsoft.com/office/drawing/2014/main" id="{306011AD-303C-89CA-515A-B1577C6F17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3702" y="237866"/>
            <a:ext cx="1414902" cy="827719"/>
          </a:xfrm>
          <a:prstGeom prst="rect">
            <a:avLst/>
          </a:prstGeom>
          <a:ln>
            <a:noFill/>
          </a:ln>
        </p:spPr>
      </p:pic>
      <p:sp>
        <p:nvSpPr>
          <p:cNvPr id="2" name="TextBox 1">
            <a:extLst>
              <a:ext uri="{FF2B5EF4-FFF2-40B4-BE49-F238E27FC236}">
                <a16:creationId xmlns:a16="http://schemas.microsoft.com/office/drawing/2014/main" id="{DC4814E6-4DED-3B77-B1A4-039D52F34B11}"/>
              </a:ext>
            </a:extLst>
          </p:cNvPr>
          <p:cNvSpPr txBox="1"/>
          <p:nvPr/>
        </p:nvSpPr>
        <p:spPr>
          <a:xfrm>
            <a:off x="2753032" y="1956619"/>
            <a:ext cx="6303688" cy="461665"/>
          </a:xfrm>
          <a:prstGeom prst="rect">
            <a:avLst/>
          </a:prstGeom>
          <a:noFill/>
        </p:spPr>
        <p:txBody>
          <a:bodyPr wrap="square" rtlCol="0">
            <a:spAutoFit/>
          </a:bodyPr>
          <a:lstStyle/>
          <a:p>
            <a:r>
              <a:rPr lang="en-US" sz="2400" b="1" dirty="0">
                <a:solidFill>
                  <a:schemeClr val="tx2"/>
                </a:solidFill>
              </a:rPr>
              <a:t>Highlights on permitted uses</a:t>
            </a:r>
          </a:p>
        </p:txBody>
      </p:sp>
      <p:sp>
        <p:nvSpPr>
          <p:cNvPr id="6" name="TextBox 5">
            <a:extLst>
              <a:ext uri="{FF2B5EF4-FFF2-40B4-BE49-F238E27FC236}">
                <a16:creationId xmlns:a16="http://schemas.microsoft.com/office/drawing/2014/main" id="{934E0808-E60C-B37D-C089-092B0148531B}"/>
              </a:ext>
            </a:extLst>
          </p:cNvPr>
          <p:cNvSpPr txBox="1"/>
          <p:nvPr/>
        </p:nvSpPr>
        <p:spPr>
          <a:xfrm>
            <a:off x="2753032" y="2448232"/>
            <a:ext cx="8445910" cy="28058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solidFill>
                  <a:srgbClr val="002060"/>
                </a:solidFill>
              </a:rPr>
              <a:t>Alcohol Service permitted by right at restaurants on Main Street</a:t>
            </a:r>
          </a:p>
          <a:p>
            <a:pPr marL="285750" indent="-285750">
              <a:lnSpc>
                <a:spcPct val="150000"/>
              </a:lnSpc>
              <a:buFont typeface="Arial" panose="020B0604020202020204" pitchFamily="34" charset="0"/>
              <a:buChar char="•"/>
            </a:pPr>
            <a:r>
              <a:rPr lang="en-US" sz="2000" dirty="0">
                <a:solidFill>
                  <a:srgbClr val="002060"/>
                </a:solidFill>
              </a:rPr>
              <a:t>Breweries permitted with AUP in Richmond Street  and Grand Avenue</a:t>
            </a:r>
          </a:p>
          <a:p>
            <a:pPr marL="285750" indent="-285750">
              <a:lnSpc>
                <a:spcPct val="150000"/>
              </a:lnSpc>
              <a:buFont typeface="Arial" panose="020B0604020202020204" pitchFamily="34" charset="0"/>
              <a:buChar char="•"/>
            </a:pPr>
            <a:r>
              <a:rPr lang="en-US" sz="2000" dirty="0">
                <a:solidFill>
                  <a:srgbClr val="002060"/>
                </a:solidFill>
              </a:rPr>
              <a:t>Daycare centers permitted in Downtown </a:t>
            </a:r>
          </a:p>
          <a:p>
            <a:pPr marL="285750" indent="-285750">
              <a:lnSpc>
                <a:spcPct val="150000"/>
              </a:lnSpc>
              <a:buFont typeface="Arial" panose="020B0604020202020204" pitchFamily="34" charset="0"/>
              <a:buChar char="•"/>
            </a:pPr>
            <a:r>
              <a:rPr lang="en-US" sz="2000" dirty="0">
                <a:solidFill>
                  <a:srgbClr val="002060"/>
                </a:solidFill>
              </a:rPr>
              <a:t>Recreational, entertainment Facilities and theaters (excluding nightclubs)</a:t>
            </a:r>
          </a:p>
          <a:p>
            <a:pPr marL="285750" indent="-285750">
              <a:lnSpc>
                <a:spcPct val="150000"/>
              </a:lnSpc>
              <a:buFont typeface="Arial" panose="020B0604020202020204" pitchFamily="34" charset="0"/>
              <a:buChar char="•"/>
            </a:pPr>
            <a:r>
              <a:rPr lang="en-US" sz="2000" dirty="0">
                <a:solidFill>
                  <a:srgbClr val="002060"/>
                </a:solidFill>
              </a:rPr>
              <a:t>Offices on Main Street permitted above or behind primary street frontage</a:t>
            </a:r>
          </a:p>
          <a:p>
            <a:pPr marL="285750" indent="-285750">
              <a:lnSpc>
                <a:spcPct val="150000"/>
              </a:lnSpc>
              <a:buFont typeface="Arial" panose="020B0604020202020204" pitchFamily="34" charset="0"/>
              <a:buChar char="•"/>
            </a:pPr>
            <a:r>
              <a:rPr lang="en-US" sz="2000" dirty="0">
                <a:solidFill>
                  <a:srgbClr val="002060"/>
                </a:solidFill>
              </a:rPr>
              <a:t>Fitness centers permitted up to 5,000 </a:t>
            </a:r>
            <a:r>
              <a:rPr lang="en-US" sz="2000" dirty="0" err="1">
                <a:solidFill>
                  <a:srgbClr val="002060"/>
                </a:solidFill>
              </a:rPr>
              <a:t>s.f.</a:t>
            </a:r>
            <a:endParaRPr lang="en-US" sz="2000" dirty="0">
              <a:solidFill>
                <a:srgbClr val="002060"/>
              </a:solidFill>
            </a:endParaRPr>
          </a:p>
        </p:txBody>
      </p:sp>
    </p:spTree>
    <p:extLst>
      <p:ext uri="{BB962C8B-B14F-4D97-AF65-F5344CB8AC3E}">
        <p14:creationId xmlns:p14="http://schemas.microsoft.com/office/powerpoint/2010/main" val="2079546691"/>
      </p:ext>
    </p:extLst>
  </p:cSld>
  <p:clrMapOvr>
    <a:masterClrMapping/>
  </p:clrMapOvr>
  <p:transition spd="slow">
    <p:fade/>
  </p:transition>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D6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A3CA85B99AD94087B8217649517D21" ma:contentTypeVersion="14" ma:contentTypeDescription="Create a new document." ma:contentTypeScope="" ma:versionID="74512dfad11d2dfe89411ae41cdbcfcd">
  <xsd:schema xmlns:xsd="http://www.w3.org/2001/XMLSchema" xmlns:xs="http://www.w3.org/2001/XMLSchema" xmlns:p="http://schemas.microsoft.com/office/2006/metadata/properties" xmlns:ns3="37155e23-88e8-4142-88e0-e1f0a679690b" xmlns:ns4="f858a13a-dbc1-4bc3-a42d-0be318f5883c" targetNamespace="http://schemas.microsoft.com/office/2006/metadata/properties" ma:root="true" ma:fieldsID="ce60a9d5cb6df94dbba5146ef63c2fba" ns3:_="" ns4:_="">
    <xsd:import namespace="37155e23-88e8-4142-88e0-e1f0a679690b"/>
    <xsd:import namespace="f858a13a-dbc1-4bc3-a42d-0be318f588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55e23-88e8-4142-88e0-e1f0a6796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58a13a-dbc1-4bc3-a42d-0be318f5883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37155e23-88e8-4142-88e0-e1f0a679690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13204-20BB-4E11-A802-785AA7BA8E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55e23-88e8-4142-88e0-e1f0a679690b"/>
    <ds:schemaRef ds:uri="f858a13a-dbc1-4bc3-a42d-0be318f588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purl.org/dc/elements/1.1/"/>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f858a13a-dbc1-4bc3-a42d-0be318f5883c"/>
    <ds:schemaRef ds:uri="37155e23-88e8-4142-88e0-e1f0a679690b"/>
    <ds:schemaRef ds:uri="http://purl.org/dc/terms/"/>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7187</TotalTime>
  <Words>3300</Words>
  <Application>Microsoft Office PowerPoint</Application>
  <PresentationFormat>Widescreen</PresentationFormat>
  <Paragraphs>513</Paragraphs>
  <Slides>52</Slides>
  <Notes>52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52</vt:i4>
      </vt:variant>
    </vt:vector>
  </HeadingPairs>
  <TitlesOfParts>
    <vt:vector size="66" baseType="lpstr">
      <vt:lpstr>Akzidenz-Grotesk Std Bold Cnd</vt:lpstr>
      <vt:lpstr>Akzidenz-Grotesk Std Regular</vt:lpstr>
      <vt:lpstr>Arial</vt:lpstr>
      <vt:lpstr>Barlow Condensed</vt:lpstr>
      <vt:lpstr>Barlow Condensed Light</vt:lpstr>
      <vt:lpstr>Calibri</vt:lpstr>
      <vt:lpstr>Century Gothic</vt:lpstr>
      <vt:lpstr>Franklin Gothic Book</vt:lpstr>
      <vt:lpstr>Franklin Gothic Demi</vt:lpstr>
      <vt:lpstr>Monotype Corsiva</vt:lpstr>
      <vt:lpstr>Segoe UI</vt:lpstr>
      <vt:lpstr>Wingdings</vt:lpstr>
      <vt:lpstr>Theme1</vt:lpstr>
      <vt:lpstr>Office Theme</vt:lpstr>
      <vt:lpstr>Downtown Specific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slides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Workshop</dc:title>
  <dc:creator>Ocampo Vivero, Elizabeth</dc:creator>
  <cp:lastModifiedBy>Samaras, Paul</cp:lastModifiedBy>
  <cp:revision>185</cp:revision>
  <cp:lastPrinted>2023-05-26T00:02:40Z</cp:lastPrinted>
  <dcterms:created xsi:type="dcterms:W3CDTF">2022-06-20T17:17:16Z</dcterms:created>
  <dcterms:modified xsi:type="dcterms:W3CDTF">2023-05-26T00:16:15Z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0x010100BAA3CA85B99AD94087B8217649517D21</vt:lpwstr>
  </property>
</Properties>
</file>